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7" r:id="rId6"/>
    <p:sldId id="263" r:id="rId7"/>
    <p:sldId id="264" r:id="rId8"/>
    <p:sldId id="265" r:id="rId9"/>
    <p:sldId id="266" r:id="rId10"/>
    <p:sldId id="267" r:id="rId11"/>
    <p:sldId id="268" r:id="rId12"/>
    <p:sldId id="269" r:id="rId13"/>
    <p:sldId id="270" r:id="rId14"/>
    <p:sldId id="272" r:id="rId15"/>
    <p:sldId id="274" r:id="rId16"/>
    <p:sldId id="275" r:id="rId17"/>
    <p:sldId id="273" r:id="rId18"/>
    <p:sldId id="271" r:id="rId19"/>
    <p:sldId id="260" r:id="rId20"/>
  </p:sldIdLst>
  <p:sldSz cx="9144000" cy="5143500" type="screen16x9"/>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247">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DB2"/>
    <a:srgbClr val="005EAE"/>
    <a:srgbClr val="0E7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1F361-34C0-48D8-9615-1E092BB2F7FA}" v="9" dt="2022-04-28T11:54:27.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27" autoAdjust="0"/>
  </p:normalViewPr>
  <p:slideViewPr>
    <p:cSldViewPr snapToGrid="0" showGuides="1">
      <p:cViewPr varScale="1">
        <p:scale>
          <a:sx n="141" d="100"/>
          <a:sy n="141" d="100"/>
        </p:scale>
        <p:origin x="138" y="186"/>
      </p:cViewPr>
      <p:guideLst>
        <p:guide orient="horz" pos="3239"/>
        <p:guide pos="5247"/>
      </p:guideLst>
    </p:cSldViewPr>
  </p:slideViewPr>
  <p:notesTextViewPr>
    <p:cViewPr>
      <p:scale>
        <a:sx n="1" d="1"/>
        <a:sy n="1" d="1"/>
      </p:scale>
      <p:origin x="0" y="0"/>
    </p:cViewPr>
  </p:notesTextViewPr>
  <p:notesViewPr>
    <p:cSldViewPr snapToGrid="0" showGuides="1">
      <p:cViewPr varScale="1">
        <p:scale>
          <a:sx n="91" d="100"/>
          <a:sy n="91" d="100"/>
        </p:scale>
        <p:origin x="-3720" y="-1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87971" y="4724956"/>
            <a:ext cx="4908331"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9449911"/>
            <a:ext cx="835124" cy="497364"/>
          </a:xfrm>
          <a:prstGeom prst="rect">
            <a:avLst/>
          </a:prstGeom>
        </p:spPr>
        <p:txBody>
          <a:bodyPr vert="horz" lIns="91440" tIns="45720" rIns="91440" bIns="45720" rtlCol="0" anchor="b"/>
          <a:lstStyle>
            <a:lvl1pPr algn="r">
              <a:defRPr sz="1200">
                <a:latin typeface="+mn-lt"/>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Arial" panose="020B0604020202020204" pitchFamily="34" charset="0"/>
      </a:defRPr>
    </a:lvl3pPr>
    <a:lvl4pPr marL="1371600" algn="l" defTabSz="914400" rtl="0" eaLnBrk="1" latinLnBrk="0" hangingPunct="1">
      <a:defRPr sz="1200" kern="1200">
        <a:solidFill>
          <a:schemeClr val="tx1"/>
        </a:solidFill>
        <a:latin typeface="+mn-lt"/>
        <a:ea typeface="+mn-ea"/>
        <a:cs typeface="Arial" panose="020B0604020202020204" pitchFamily="34" charset="0"/>
      </a:defRPr>
    </a:lvl4pPr>
    <a:lvl5pPr marL="1828800" algn="l" defTabSz="914400" rtl="0" eaLnBrk="1" latinLnBrk="0" hangingPunct="1">
      <a:defRPr sz="120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2193079"/>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828679" y="2781702"/>
            <a:ext cx="7500939" cy="416138"/>
          </a:xfrm>
        </p:spPr>
        <p:txBody>
          <a:bodyPr/>
          <a:lstStyle>
            <a:lvl1pPr algn="l">
              <a:defRPr>
                <a:solidFill>
                  <a:schemeClr val="accent2"/>
                </a:solidFill>
              </a:defRPr>
            </a:lvl1pPr>
          </a:lstStyle>
          <a:p>
            <a:r>
              <a:rPr lang="ga-IE" dirty="0"/>
              <a:t>Click to edit Master title style</a:t>
            </a:r>
            <a:endParaRPr lang="en-GB" dirty="0"/>
          </a:p>
        </p:txBody>
      </p:sp>
      <p:sp>
        <p:nvSpPr>
          <p:cNvPr id="3" name="Subtitle 2"/>
          <p:cNvSpPr>
            <a:spLocks noGrp="1"/>
          </p:cNvSpPr>
          <p:nvPr>
            <p:ph type="subTitle" idx="1"/>
          </p:nvPr>
        </p:nvSpPr>
        <p:spPr>
          <a:xfrm>
            <a:off x="828675" y="3212350"/>
            <a:ext cx="7500938" cy="271350"/>
          </a:xfrm>
        </p:spPr>
        <p:txBody>
          <a:bodyPr/>
          <a:lstStyle>
            <a:lvl1pPr marL="0" indent="0" algn="l">
              <a:buNone/>
              <a:defRPr sz="14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GB" dirty="0"/>
          </a:p>
        </p:txBody>
      </p:sp>
      <p:sp>
        <p:nvSpPr>
          <p:cNvPr id="11" name="Text Placeholder 10"/>
          <p:cNvSpPr>
            <a:spLocks noGrp="1"/>
          </p:cNvSpPr>
          <p:nvPr>
            <p:ph type="body" sz="quarter" idx="10"/>
          </p:nvPr>
        </p:nvSpPr>
        <p:spPr>
          <a:xfrm>
            <a:off x="828680" y="3956596"/>
            <a:ext cx="4679325" cy="734531"/>
          </a:xfrm>
        </p:spPr>
        <p:txBody>
          <a:bodyPr/>
          <a:lstStyle>
            <a:lvl1pPr>
              <a:spcBef>
                <a:spcPts val="0"/>
              </a:spcBef>
              <a:defRPr sz="1400">
                <a:solidFill>
                  <a:srgbClr val="005EAE"/>
                </a:solidFill>
              </a:defRPr>
            </a:lvl1pPr>
            <a:lvl2pPr marL="0" indent="0">
              <a:spcBef>
                <a:spcPts val="0"/>
              </a:spcBef>
              <a:buNone/>
              <a:defRPr sz="1400">
                <a:solidFill>
                  <a:schemeClr val="accent2"/>
                </a:solidFill>
              </a:defRPr>
            </a:lvl2pPr>
            <a:lvl3pPr marL="0" indent="0">
              <a:spcBef>
                <a:spcPts val="567"/>
              </a:spcBef>
              <a:buNone/>
              <a:defRPr sz="1400">
                <a:solidFill>
                  <a:schemeClr val="accent2"/>
                </a:solidFill>
              </a:defRPr>
            </a:lvl3pPr>
            <a:lvl4pPr>
              <a:spcBef>
                <a:spcPts val="0"/>
              </a:spcBef>
              <a:defRPr sz="1400">
                <a:solidFill>
                  <a:schemeClr val="bg1"/>
                </a:solidFill>
              </a:defRPr>
            </a:lvl4pPr>
            <a:lvl5pPr>
              <a:spcBef>
                <a:spcPts val="0"/>
              </a:spcBef>
              <a:defRPr sz="1400">
                <a:solidFill>
                  <a:schemeClr val="bg1"/>
                </a:solidFill>
              </a:defRPr>
            </a:lvl5pPr>
          </a:lstStyle>
          <a:p>
            <a:pPr lvl="0"/>
            <a:r>
              <a:rPr lang="ga-IE"/>
              <a:t>Click to edit Master text styles</a:t>
            </a:r>
          </a:p>
          <a:p>
            <a:pPr lvl="1"/>
            <a:r>
              <a:rPr lang="ga-IE"/>
              <a:t>Second level</a:t>
            </a:r>
          </a:p>
          <a:p>
            <a:pPr lvl="2"/>
            <a:r>
              <a:rPr lang="ga-IE"/>
              <a:t>Third level</a:t>
            </a:r>
          </a:p>
        </p:txBody>
      </p:sp>
      <p:sp>
        <p:nvSpPr>
          <p:cNvPr id="15" name="Rectangle 14"/>
          <p:cNvSpPr/>
          <p:nvPr userDrawn="1"/>
        </p:nvSpPr>
        <p:spPr>
          <a:xfrm>
            <a:off x="0" y="4873500"/>
            <a:ext cx="9144000" cy="27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pic>
        <p:nvPicPr>
          <p:cNvPr id="10" name="Picture 9" descr="TCD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410" y="473558"/>
            <a:ext cx="4076301" cy="1098777"/>
          </a:xfrm>
          <a:prstGeom prst="rect">
            <a:avLst/>
          </a:prstGeom>
        </p:spPr>
      </p:pic>
    </p:spTree>
    <p:extLst>
      <p:ext uri="{BB962C8B-B14F-4D97-AF65-F5344CB8AC3E}">
        <p14:creationId xmlns:p14="http://schemas.microsoft.com/office/powerpoint/2010/main" val="353327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dirty="0"/>
          </a:p>
        </p:txBody>
      </p:sp>
      <p:sp>
        <p:nvSpPr>
          <p:cNvPr id="4" name="Text Placeholder 3"/>
          <p:cNvSpPr>
            <a:spLocks noGrp="1"/>
          </p:cNvSpPr>
          <p:nvPr>
            <p:ph type="body" sz="quarter" idx="10"/>
          </p:nvPr>
        </p:nvSpPr>
        <p:spPr>
          <a:xfrm>
            <a:off x="828675" y="1410806"/>
            <a:ext cx="7500938" cy="3030141"/>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dirty="0"/>
          </a:p>
        </p:txBody>
      </p:sp>
      <p:sp>
        <p:nvSpPr>
          <p:cNvPr id="8" name="Text Placeholder 5"/>
          <p:cNvSpPr>
            <a:spLocks noGrp="1"/>
          </p:cNvSpPr>
          <p:nvPr>
            <p:ph type="body" sz="quarter" idx="11"/>
          </p:nvPr>
        </p:nvSpPr>
        <p:spPr>
          <a:xfrm>
            <a:off x="828675" y="685802"/>
            <a:ext cx="7500938" cy="207169"/>
          </a:xfrm>
        </p:spPr>
        <p:txBody>
          <a:bodyPr/>
          <a:lstStyle>
            <a:lvl1pPr>
              <a:defRPr sz="1400" b="0">
                <a:solidFill>
                  <a:srgbClr val="005EAE"/>
                </a:solidFill>
              </a:defRPr>
            </a:lvl1pPr>
          </a:lstStyle>
          <a:p>
            <a:pPr lvl="0"/>
            <a:r>
              <a:rPr lang="ga-IE"/>
              <a:t>Click to edit Master text styles</a:t>
            </a:r>
          </a:p>
        </p:txBody>
      </p:sp>
      <p:sp>
        <p:nvSpPr>
          <p:cNvPr id="5" name="Slide Number Placeholder 5">
            <a:extLst>
              <a:ext uri="{FF2B5EF4-FFF2-40B4-BE49-F238E27FC236}">
                <a16:creationId xmlns:a16="http://schemas.microsoft.com/office/drawing/2014/main" id="{7C04DC0A-E5EE-8E46-B1E5-9C05182D5579}"/>
              </a:ext>
            </a:extLst>
          </p:cNvPr>
          <p:cNvSpPr>
            <a:spLocks noGrp="1"/>
          </p:cNvSpPr>
          <p:nvPr>
            <p:ph type="sldNum" sz="quarter" idx="4"/>
          </p:nvPr>
        </p:nvSpPr>
        <p:spPr>
          <a:xfrm>
            <a:off x="8039513" y="4881249"/>
            <a:ext cx="290100" cy="191861"/>
          </a:xfrm>
          <a:prstGeom prst="rect">
            <a:avLst/>
          </a:prstGeom>
        </p:spPr>
        <p:txBody>
          <a:bodyPr vert="horz" lIns="0" tIns="0" rIns="0" bIns="0" rtlCol="0" anchor="b" anchorCtr="0"/>
          <a:lstStyle>
            <a:lvl1pPr algn="r">
              <a:defRPr sz="1000">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357300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939200" y="1457325"/>
            <a:ext cx="4204800" cy="3257550"/>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ga-IE"/>
              <a:t>Click to edit Master title style</a:t>
            </a:r>
            <a:endParaRPr lang="en-GB" dirty="0"/>
          </a:p>
        </p:txBody>
      </p:sp>
      <p:sp>
        <p:nvSpPr>
          <p:cNvPr id="4" name="Text Placeholder 3"/>
          <p:cNvSpPr>
            <a:spLocks noGrp="1"/>
          </p:cNvSpPr>
          <p:nvPr>
            <p:ph type="body" sz="quarter" idx="10"/>
          </p:nvPr>
        </p:nvSpPr>
        <p:spPr>
          <a:xfrm>
            <a:off x="828680" y="1428750"/>
            <a:ext cx="3819525" cy="2990766"/>
          </a:xfr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ga-IE"/>
              <a:t>Click to edit Master text styles</a:t>
            </a:r>
          </a:p>
          <a:p>
            <a:pPr lvl="1"/>
            <a:r>
              <a:rPr lang="ga-IE"/>
              <a:t>Second level</a:t>
            </a:r>
          </a:p>
        </p:txBody>
      </p:sp>
      <p:sp>
        <p:nvSpPr>
          <p:cNvPr id="6" name="Text Placeholder 5"/>
          <p:cNvSpPr>
            <a:spLocks noGrp="1"/>
          </p:cNvSpPr>
          <p:nvPr>
            <p:ph type="body" sz="quarter" idx="11"/>
          </p:nvPr>
        </p:nvSpPr>
        <p:spPr>
          <a:xfrm>
            <a:off x="828675" y="685802"/>
            <a:ext cx="7500938" cy="207169"/>
          </a:xfrm>
        </p:spPr>
        <p:txBody>
          <a:bodyPr/>
          <a:lstStyle>
            <a:lvl1pPr>
              <a:defRPr sz="1400" b="0">
                <a:solidFill>
                  <a:srgbClr val="005EAE"/>
                </a:solidFill>
              </a:defRPr>
            </a:lvl1pPr>
          </a:lstStyle>
          <a:p>
            <a:pPr lvl="0"/>
            <a:r>
              <a:rPr lang="ga-IE"/>
              <a:t>Click to edit Master text styles</a:t>
            </a:r>
          </a:p>
        </p:txBody>
      </p:sp>
      <p:sp>
        <p:nvSpPr>
          <p:cNvPr id="8" name="Rectangle 7"/>
          <p:cNvSpPr/>
          <p:nvPr userDrawn="1"/>
        </p:nvSpPr>
        <p:spPr>
          <a:xfrm>
            <a:off x="0" y="4873500"/>
            <a:ext cx="9144000" cy="27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
        <p:nvSpPr>
          <p:cNvPr id="7" name="Slide Number Placeholder 5">
            <a:extLst>
              <a:ext uri="{FF2B5EF4-FFF2-40B4-BE49-F238E27FC236}">
                <a16:creationId xmlns:a16="http://schemas.microsoft.com/office/drawing/2014/main" id="{83AAB057-5BF4-E94D-A3B1-F3E7115E56C7}"/>
              </a:ext>
            </a:extLst>
          </p:cNvPr>
          <p:cNvSpPr>
            <a:spLocks noGrp="1"/>
          </p:cNvSpPr>
          <p:nvPr>
            <p:ph type="sldNum" sz="quarter" idx="4"/>
          </p:nvPr>
        </p:nvSpPr>
        <p:spPr>
          <a:xfrm>
            <a:off x="8039513" y="4881249"/>
            <a:ext cx="290100" cy="191861"/>
          </a:xfrm>
          <a:prstGeom prst="rect">
            <a:avLst/>
          </a:prstGeom>
        </p:spPr>
        <p:txBody>
          <a:bodyPr vert="horz" lIns="0" tIns="0" rIns="0" bIns="0" rtlCol="0" anchor="b" anchorCtr="0"/>
          <a:lstStyle>
            <a:lvl1pPr algn="r">
              <a:defRPr sz="1000">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28236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076879"/>
            <a:ext cx="9144000" cy="3637999"/>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ga-IE"/>
              <a:t>Click to edit Master title style</a:t>
            </a:r>
            <a:endParaRPr lang="en-GB" dirty="0"/>
          </a:p>
        </p:txBody>
      </p:sp>
      <p:sp>
        <p:nvSpPr>
          <p:cNvPr id="6" name="Text Placeholder 5"/>
          <p:cNvSpPr>
            <a:spLocks noGrp="1"/>
          </p:cNvSpPr>
          <p:nvPr>
            <p:ph type="body" sz="quarter" idx="11"/>
          </p:nvPr>
        </p:nvSpPr>
        <p:spPr>
          <a:xfrm>
            <a:off x="828675" y="685802"/>
            <a:ext cx="7500938" cy="207169"/>
          </a:xfrm>
        </p:spPr>
        <p:txBody>
          <a:bodyPr/>
          <a:lstStyle>
            <a:lvl1pPr>
              <a:defRPr sz="1400" b="0">
                <a:solidFill>
                  <a:srgbClr val="005EAE"/>
                </a:solidFill>
              </a:defRPr>
            </a:lvl1pPr>
          </a:lstStyle>
          <a:p>
            <a:pPr lvl="0"/>
            <a:r>
              <a:rPr lang="ga-IE"/>
              <a:t>Click to edit Master text styles</a:t>
            </a:r>
          </a:p>
        </p:txBody>
      </p:sp>
      <p:sp>
        <p:nvSpPr>
          <p:cNvPr id="8" name="Rectangle 7"/>
          <p:cNvSpPr/>
          <p:nvPr userDrawn="1"/>
        </p:nvSpPr>
        <p:spPr>
          <a:xfrm>
            <a:off x="0" y="4873500"/>
            <a:ext cx="9144000" cy="27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
        <p:nvSpPr>
          <p:cNvPr id="7" name="Slide Number Placeholder 5">
            <a:extLst>
              <a:ext uri="{FF2B5EF4-FFF2-40B4-BE49-F238E27FC236}">
                <a16:creationId xmlns:a16="http://schemas.microsoft.com/office/drawing/2014/main" id="{D3247F59-8013-8B4C-A4DD-05E8DDA139CC}"/>
              </a:ext>
            </a:extLst>
          </p:cNvPr>
          <p:cNvSpPr>
            <a:spLocks noGrp="1"/>
          </p:cNvSpPr>
          <p:nvPr>
            <p:ph type="sldNum" sz="quarter" idx="4"/>
          </p:nvPr>
        </p:nvSpPr>
        <p:spPr>
          <a:xfrm>
            <a:off x="8039513" y="4881249"/>
            <a:ext cx="290100" cy="191861"/>
          </a:xfrm>
          <a:prstGeom prst="rect">
            <a:avLst/>
          </a:prstGeom>
        </p:spPr>
        <p:txBody>
          <a:bodyPr vert="horz" lIns="0" tIns="0" rIns="0" bIns="0" rtlCol="0" anchor="b" anchorCtr="0"/>
          <a:lstStyle>
            <a:lvl1pPr algn="r">
              <a:defRPr sz="1000">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313861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828679" y="2786400"/>
            <a:ext cx="7500939" cy="416138"/>
          </a:xfrm>
        </p:spPr>
        <p:txBody>
          <a:bodyPr/>
          <a:lstStyle>
            <a:lvl1pPr algn="l">
              <a:defRPr sz="4200">
                <a:solidFill>
                  <a:srgbClr val="005EAE"/>
                </a:solidFill>
              </a:defRPr>
            </a:lvl1pPr>
          </a:lstStyle>
          <a:p>
            <a:r>
              <a:rPr lang="ga-IE"/>
              <a:t>Click to edit Master title style</a:t>
            </a:r>
            <a:endParaRPr lang="en-GB" dirty="0"/>
          </a:p>
        </p:txBody>
      </p:sp>
      <p:sp>
        <p:nvSpPr>
          <p:cNvPr id="9" name="Rectangle 8"/>
          <p:cNvSpPr/>
          <p:nvPr userDrawn="1"/>
        </p:nvSpPr>
        <p:spPr>
          <a:xfrm>
            <a:off x="0" y="4873500"/>
            <a:ext cx="9144000" cy="27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
        <p:nvSpPr>
          <p:cNvPr id="6" name="Rectangle 5"/>
          <p:cNvSpPr/>
          <p:nvPr userDrawn="1"/>
        </p:nvSpPr>
        <p:spPr>
          <a:xfrm>
            <a:off x="0" y="0"/>
            <a:ext cx="9144000" cy="2193079"/>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TCD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410" y="473558"/>
            <a:ext cx="4076301" cy="1098777"/>
          </a:xfrm>
          <a:prstGeom prst="rect">
            <a:avLst/>
          </a:prstGeom>
        </p:spPr>
      </p:pic>
    </p:spTree>
    <p:extLst>
      <p:ext uri="{BB962C8B-B14F-4D97-AF65-F5344CB8AC3E}">
        <p14:creationId xmlns:p14="http://schemas.microsoft.com/office/powerpoint/2010/main" val="54778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AE"/>
                </a:solidFill>
              </a:defRPr>
            </a:lvl1pPr>
          </a:lstStyle>
          <a:p>
            <a:r>
              <a:rPr lang="ga-IE"/>
              <a:t>Click to edit Master title style</a:t>
            </a:r>
            <a:endParaRPr lang="en-GB" dirty="0"/>
          </a:p>
        </p:txBody>
      </p:sp>
      <p:sp>
        <p:nvSpPr>
          <p:cNvPr id="3" name="Slide Number Placeholder 5">
            <a:extLst>
              <a:ext uri="{FF2B5EF4-FFF2-40B4-BE49-F238E27FC236}">
                <a16:creationId xmlns:a16="http://schemas.microsoft.com/office/drawing/2014/main" id="{09DB6B8F-0883-144D-B900-2A79C25A89C6}"/>
              </a:ext>
            </a:extLst>
          </p:cNvPr>
          <p:cNvSpPr>
            <a:spLocks noGrp="1"/>
          </p:cNvSpPr>
          <p:nvPr>
            <p:ph type="sldNum" sz="quarter" idx="4"/>
          </p:nvPr>
        </p:nvSpPr>
        <p:spPr>
          <a:xfrm>
            <a:off x="8039513" y="4881249"/>
            <a:ext cx="290100" cy="191861"/>
          </a:xfrm>
          <a:prstGeom prst="rect">
            <a:avLst/>
          </a:prstGeom>
        </p:spPr>
        <p:txBody>
          <a:bodyPr vert="horz" lIns="0" tIns="0" rIns="0" bIns="0" rtlCol="0" anchor="b" anchorCtr="0"/>
          <a:lstStyle>
            <a:lvl1pPr algn="r">
              <a:defRPr sz="1000">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75774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mp; 2 Column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dirty="0"/>
          </a:p>
        </p:txBody>
      </p:sp>
      <p:sp>
        <p:nvSpPr>
          <p:cNvPr id="4" name="Text Placeholder 3"/>
          <p:cNvSpPr>
            <a:spLocks noGrp="1"/>
          </p:cNvSpPr>
          <p:nvPr>
            <p:ph type="body" sz="quarter" idx="10"/>
          </p:nvPr>
        </p:nvSpPr>
        <p:spPr>
          <a:xfrm>
            <a:off x="828676" y="1410809"/>
            <a:ext cx="7527924" cy="2732569"/>
          </a:xfrm>
        </p:spPr>
        <p:txBody>
          <a:bodyPr/>
          <a:lstStyle>
            <a:lvl1pPr marL="0" indent="0" rtl="0">
              <a:spcBef>
                <a:spcPts val="900"/>
              </a:spcBef>
              <a:buClr>
                <a:schemeClr val="tx2"/>
              </a:buClr>
              <a:buSzPts val="2000"/>
              <a:buFont typeface="Arial"/>
              <a:buNone/>
              <a:defRPr sz="2000" b="1"/>
            </a:lvl1pPr>
            <a:lvl2pPr marL="625475" indent="-233363" rtl="0">
              <a:buSzPts val="2000"/>
              <a:buFont typeface="Minion Pro"/>
              <a:buChar char="‒"/>
              <a:defRPr sz="2000"/>
            </a:lvl2pPr>
            <a:lvl3pPr marL="912813" indent="-222250" rtl="0">
              <a:buSzPts val="2000"/>
              <a:buFont typeface="Arial"/>
              <a:buChar char="»"/>
              <a:defRPr sz="2000"/>
            </a:lvl3pPr>
            <a:lvl4pPr marL="1128713" indent="-190500">
              <a:defRPr sz="2000"/>
            </a:lvl4pPr>
            <a:lvl5pPr marL="1439863" indent="-185738">
              <a:defRPr sz="2000"/>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dirty="0"/>
          </a:p>
        </p:txBody>
      </p:sp>
      <p:sp>
        <p:nvSpPr>
          <p:cNvPr id="5" name="Rectangle 4"/>
          <p:cNvSpPr/>
          <p:nvPr userDrawn="1"/>
        </p:nvSpPr>
        <p:spPr>
          <a:xfrm>
            <a:off x="0" y="4526000"/>
            <a:ext cx="9144000" cy="616309"/>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sp>
        <p:nvSpPr>
          <p:cNvPr id="9" name="Text Placeholder 5"/>
          <p:cNvSpPr>
            <a:spLocks noGrp="1"/>
          </p:cNvSpPr>
          <p:nvPr>
            <p:ph type="body" sz="quarter" idx="11"/>
          </p:nvPr>
        </p:nvSpPr>
        <p:spPr>
          <a:xfrm>
            <a:off x="828675" y="685802"/>
            <a:ext cx="7500938" cy="207169"/>
          </a:xfrm>
        </p:spPr>
        <p:txBody>
          <a:bodyPr/>
          <a:lstStyle>
            <a:lvl1pPr>
              <a:defRPr sz="1400" b="0">
                <a:solidFill>
                  <a:srgbClr val="005EAE"/>
                </a:solidFill>
              </a:defRPr>
            </a:lvl1pPr>
          </a:lstStyle>
          <a:p>
            <a:pPr lvl="0"/>
            <a:r>
              <a:rPr lang="ga-IE"/>
              <a:t>Click to edit Master text styles</a:t>
            </a:r>
          </a:p>
        </p:txBody>
      </p:sp>
      <p:pic>
        <p:nvPicPr>
          <p:cNvPr id="8" name="Picture 7" descr="TCD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791" y="4638441"/>
            <a:ext cx="1476077" cy="397880"/>
          </a:xfrm>
          <a:prstGeom prst="rect">
            <a:avLst/>
          </a:prstGeom>
        </p:spPr>
      </p:pic>
      <p:sp>
        <p:nvSpPr>
          <p:cNvPr id="7" name="Slide Number Placeholder 5">
            <a:extLst>
              <a:ext uri="{FF2B5EF4-FFF2-40B4-BE49-F238E27FC236}">
                <a16:creationId xmlns:a16="http://schemas.microsoft.com/office/drawing/2014/main" id="{503DDB14-77D7-0E41-9231-7339916890D2}"/>
              </a:ext>
            </a:extLst>
          </p:cNvPr>
          <p:cNvSpPr>
            <a:spLocks noGrp="1"/>
          </p:cNvSpPr>
          <p:nvPr>
            <p:ph type="sldNum" sz="quarter" idx="4"/>
          </p:nvPr>
        </p:nvSpPr>
        <p:spPr>
          <a:xfrm>
            <a:off x="8039513" y="4881249"/>
            <a:ext cx="290100" cy="191861"/>
          </a:xfrm>
          <a:prstGeom prst="rect">
            <a:avLst/>
          </a:prstGeom>
        </p:spPr>
        <p:txBody>
          <a:bodyPr vert="horz" lIns="0" tIns="0" rIns="0" bIns="0" rtlCol="0" anchor="b" anchorCtr="0"/>
          <a:lstStyle>
            <a:lvl1pPr algn="r">
              <a:defRPr sz="1000">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78676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8679" y="270000"/>
            <a:ext cx="7500939" cy="421200"/>
          </a:xfrm>
          <a:prstGeom prst="rect">
            <a:avLst/>
          </a:prstGeom>
        </p:spPr>
        <p:txBody>
          <a:bodyPr vert="horz" lIns="0" tIns="0" rIns="0" bIns="0" rtlCol="0" anchor="b" anchorCtr="0">
            <a:noAutofit/>
          </a:bodyPr>
          <a:lstStyle/>
          <a:p>
            <a:r>
              <a:rPr lang="ga-IE"/>
              <a:t>Click to edit Master title style</a:t>
            </a:r>
            <a:endParaRPr lang="en-GB" dirty="0"/>
          </a:p>
        </p:txBody>
      </p:sp>
      <p:sp>
        <p:nvSpPr>
          <p:cNvPr id="3" name="Text Placeholder 2"/>
          <p:cNvSpPr>
            <a:spLocks noGrp="1"/>
          </p:cNvSpPr>
          <p:nvPr>
            <p:ph type="body" idx="1"/>
          </p:nvPr>
        </p:nvSpPr>
        <p:spPr>
          <a:xfrm>
            <a:off x="828675" y="1403663"/>
            <a:ext cx="7500938" cy="3072600"/>
          </a:xfrm>
          <a:prstGeom prst="rect">
            <a:avLst/>
          </a:prstGeom>
        </p:spPr>
        <p:txBody>
          <a:bodyPr vert="horz" lIns="0" tIns="0" rIns="0" bIns="0" rtlCol="0">
            <a:no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dirty="0"/>
          </a:p>
        </p:txBody>
      </p:sp>
      <p:sp>
        <p:nvSpPr>
          <p:cNvPr id="11" name="Rectangle 10"/>
          <p:cNvSpPr/>
          <p:nvPr/>
        </p:nvSpPr>
        <p:spPr>
          <a:xfrm>
            <a:off x="0" y="4881249"/>
            <a:ext cx="9144000" cy="27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
        <p:nvSpPr>
          <p:cNvPr id="6" name="Slide Number Placeholder 5">
            <a:extLst>
              <a:ext uri="{FF2B5EF4-FFF2-40B4-BE49-F238E27FC236}">
                <a16:creationId xmlns:a16="http://schemas.microsoft.com/office/drawing/2014/main" id="{B80A394B-26CD-1447-951E-155B25B941AA}"/>
              </a:ext>
            </a:extLst>
          </p:cNvPr>
          <p:cNvSpPr>
            <a:spLocks noGrp="1"/>
          </p:cNvSpPr>
          <p:nvPr>
            <p:ph type="sldNum" sz="quarter" idx="4"/>
          </p:nvPr>
        </p:nvSpPr>
        <p:spPr>
          <a:xfrm>
            <a:off x="8039513" y="4881249"/>
            <a:ext cx="290100" cy="191861"/>
          </a:xfrm>
          <a:prstGeom prst="rect">
            <a:avLst/>
          </a:prstGeom>
        </p:spPr>
        <p:txBody>
          <a:bodyPr vert="horz" lIns="0" tIns="0" rIns="0" bIns="0" rtlCol="0" anchor="b" anchorCtr="0"/>
          <a:lstStyle>
            <a:lvl1pPr algn="r">
              <a:defRPr sz="1000">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54" r:id="rId6"/>
    <p:sldLayoutId id="2147483661" r:id="rId7"/>
  </p:sldLayoutIdLst>
  <p:hf hdr="0" ftr="0" dt="0"/>
  <p:txStyles>
    <p:titleStyle>
      <a:lvl1pPr algn="l" defTabSz="914400" rtl="0" eaLnBrk="1" latinLnBrk="0" hangingPunct="1">
        <a:spcBef>
          <a:spcPct val="0"/>
        </a:spcBef>
        <a:buNone/>
        <a:defRPr sz="3600" b="0" kern="1200">
          <a:solidFill>
            <a:srgbClr val="0E73B9"/>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hyperlink" Target="https://forms.office.com/r/pDa2iA6DYj"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hyperlink" Target="mailto:InternationalEng@tcd.i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MAI Projects 2022-23</a:t>
            </a:r>
          </a:p>
        </p:txBody>
      </p:sp>
      <p:sp>
        <p:nvSpPr>
          <p:cNvPr id="3" name="Subtitle 2"/>
          <p:cNvSpPr>
            <a:spLocks noGrp="1"/>
          </p:cNvSpPr>
          <p:nvPr>
            <p:ph type="subTitle" idx="1"/>
          </p:nvPr>
        </p:nvSpPr>
        <p:spPr/>
        <p:txBody>
          <a:bodyPr/>
          <a:lstStyle/>
          <a:p>
            <a:r>
              <a:rPr lang="en-GB" dirty="0"/>
              <a:t>Time to choose a project….</a:t>
            </a:r>
          </a:p>
        </p:txBody>
      </p:sp>
      <p:sp>
        <p:nvSpPr>
          <p:cNvPr id="6" name="Text Placeholder 5"/>
          <p:cNvSpPr>
            <a:spLocks noGrp="1"/>
          </p:cNvSpPr>
          <p:nvPr>
            <p:ph type="body" sz="quarter" idx="10"/>
          </p:nvPr>
        </p:nvSpPr>
        <p:spPr/>
        <p:txBody>
          <a:bodyPr/>
          <a:lstStyle/>
          <a:p>
            <a:r>
              <a:rPr lang="en-GB" dirty="0"/>
              <a:t>Prof. Naomi Harte</a:t>
            </a:r>
          </a:p>
          <a:p>
            <a:pPr lvl="1"/>
            <a:r>
              <a:rPr lang="en-GB" dirty="0"/>
              <a:t>MAI Projects, Academic Lead</a:t>
            </a:r>
          </a:p>
          <a:p>
            <a:pPr lvl="2"/>
            <a:r>
              <a:rPr lang="en-GB" dirty="0"/>
              <a:t>April 2022</a:t>
            </a:r>
          </a:p>
        </p:txBody>
      </p:sp>
      <p:pic>
        <p:nvPicPr>
          <p:cNvPr id="1026" name="Picture 2" descr="Naomi Harte - Edge Research">
            <a:extLst>
              <a:ext uri="{FF2B5EF4-FFF2-40B4-BE49-F238E27FC236}">
                <a16:creationId xmlns:a16="http://schemas.microsoft.com/office/drawing/2014/main" id="{529A5C29-BB73-44D3-8DFD-6DAE0CE9D8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1147" y="3914684"/>
            <a:ext cx="776443" cy="776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CF0325-529F-40A9-AD03-ACB9630D9015}"/>
              </a:ext>
            </a:extLst>
          </p:cNvPr>
          <p:cNvSpPr txBox="1"/>
          <p:nvPr/>
        </p:nvSpPr>
        <p:spPr>
          <a:xfrm>
            <a:off x="5906610" y="4380091"/>
            <a:ext cx="2515344" cy="430887"/>
          </a:xfrm>
          <a:prstGeom prst="rect">
            <a:avLst/>
          </a:prstGeom>
          <a:noFill/>
        </p:spPr>
        <p:txBody>
          <a:bodyPr wrap="square" rtlCol="0">
            <a:spAutoFit/>
          </a:bodyPr>
          <a:lstStyle/>
          <a:p>
            <a:r>
              <a:rPr lang="en-GB" sz="1050" dirty="0"/>
              <a:t>Note – there is audio. Just run the slide show and click through the slides….</a:t>
            </a:r>
            <a:endParaRPr lang="en-IE" sz="1050" dirty="0"/>
          </a:p>
        </p:txBody>
      </p:sp>
      <p:pic>
        <p:nvPicPr>
          <p:cNvPr id="7" name="Audio 6">
            <a:hlinkClick r:id="" action="ppaction://media"/>
            <a:extLst>
              <a:ext uri="{FF2B5EF4-FFF2-40B4-BE49-F238E27FC236}">
                <a16:creationId xmlns:a16="http://schemas.microsoft.com/office/drawing/2014/main" id="{3B559184-EE7D-457E-9B09-9E24275C0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72792053"/>
      </p:ext>
    </p:extLst>
  </p:cSld>
  <p:clrMapOvr>
    <a:masterClrMapping/>
  </p:clrMapOvr>
  <mc:AlternateContent xmlns:mc="http://schemas.openxmlformats.org/markup-compatibility/2006" xmlns:p14="http://schemas.microsoft.com/office/powerpoint/2010/main">
    <mc:Choice Requires="p14">
      <p:transition spd="slow" p14:dur="2000" advTm="23878"/>
    </mc:Choice>
    <mc:Fallback xmlns="">
      <p:transition spd="slow" advTm="2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E38E-0105-4BD2-8BF4-0F4EC5EA46B9}"/>
              </a:ext>
            </a:extLst>
          </p:cNvPr>
          <p:cNvSpPr>
            <a:spLocks noGrp="1"/>
          </p:cNvSpPr>
          <p:nvPr>
            <p:ph type="title"/>
          </p:nvPr>
        </p:nvSpPr>
        <p:spPr/>
        <p:txBody>
          <a:bodyPr/>
          <a:lstStyle/>
          <a:p>
            <a:r>
              <a:rPr lang="en-GB" dirty="0"/>
              <a:t>Make your choices</a:t>
            </a:r>
            <a:endParaRPr lang="en-IE" dirty="0"/>
          </a:p>
        </p:txBody>
      </p:sp>
      <p:sp>
        <p:nvSpPr>
          <p:cNvPr id="3" name="Text Placeholder 2">
            <a:extLst>
              <a:ext uri="{FF2B5EF4-FFF2-40B4-BE49-F238E27FC236}">
                <a16:creationId xmlns:a16="http://schemas.microsoft.com/office/drawing/2014/main" id="{A7D067AF-F5AA-4643-90FD-B6CFAF5C495E}"/>
              </a:ext>
            </a:extLst>
          </p:cNvPr>
          <p:cNvSpPr>
            <a:spLocks noGrp="1"/>
          </p:cNvSpPr>
          <p:nvPr>
            <p:ph type="body" sz="quarter" idx="10"/>
          </p:nvPr>
        </p:nvSpPr>
        <p:spPr/>
        <p:txBody>
          <a:bodyPr/>
          <a:lstStyle/>
          <a:p>
            <a:r>
              <a:rPr lang="en-GB" dirty="0"/>
              <a:t>Complete the projects form to register your choice of TEN projects</a:t>
            </a:r>
          </a:p>
          <a:p>
            <a:r>
              <a:rPr lang="en-GB" dirty="0"/>
              <a:t>You need the code of each project</a:t>
            </a:r>
          </a:p>
          <a:p>
            <a:r>
              <a:rPr lang="en-GB" dirty="0"/>
              <a:t>It is important to rank them properly as you may not get your first choice, or even 3</a:t>
            </a:r>
            <a:r>
              <a:rPr lang="en-GB" baseline="30000" dirty="0"/>
              <a:t>rd</a:t>
            </a:r>
            <a:r>
              <a:rPr lang="en-GB" dirty="0"/>
              <a:t> choice of project, and supervisor loads will be balanced</a:t>
            </a:r>
          </a:p>
          <a:p>
            <a:r>
              <a:rPr lang="en-GB" dirty="0"/>
              <a:t>Fill out the form at:</a:t>
            </a:r>
          </a:p>
          <a:p>
            <a:r>
              <a:rPr lang="en-IE" sz="1800" u="sng" dirty="0">
                <a:solidFill>
                  <a:srgbClr val="3E6DB2"/>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https://forms.office.com/r/pDa2iA6DYj</a:t>
            </a:r>
            <a:endParaRPr lang="en-IE" sz="1800" u="sng" dirty="0">
              <a:solidFill>
                <a:srgbClr val="3E6DB2"/>
              </a:solidFill>
              <a:latin typeface="Calibri" panose="020F0502020204030204" pitchFamily="34" charset="0"/>
              <a:ea typeface="Calibri" panose="020F0502020204030204" pitchFamily="34" charset="0"/>
            </a:endParaRPr>
          </a:p>
          <a:p>
            <a:r>
              <a:rPr lang="en-GB" dirty="0"/>
              <a:t>Deadline 4pm Monday May 30th</a:t>
            </a:r>
            <a:endParaRPr lang="en-IE" dirty="0"/>
          </a:p>
        </p:txBody>
      </p:sp>
      <p:sp>
        <p:nvSpPr>
          <p:cNvPr id="4" name="Text Placeholder 3">
            <a:extLst>
              <a:ext uri="{FF2B5EF4-FFF2-40B4-BE49-F238E27FC236}">
                <a16:creationId xmlns:a16="http://schemas.microsoft.com/office/drawing/2014/main" id="{50B3953B-F5B5-45B9-8B84-C3C7A09C949A}"/>
              </a:ext>
            </a:extLst>
          </p:cNvPr>
          <p:cNvSpPr>
            <a:spLocks noGrp="1"/>
          </p:cNvSpPr>
          <p:nvPr>
            <p:ph type="body" sz="quarter" idx="11"/>
          </p:nvPr>
        </p:nvSpPr>
        <p:spPr/>
        <p:txBody>
          <a:bodyPr/>
          <a:lstStyle/>
          <a:p>
            <a:r>
              <a:rPr lang="en-GB" dirty="0"/>
              <a:t>Register your 10 ranked options</a:t>
            </a:r>
            <a:endParaRPr lang="en-IE" dirty="0"/>
          </a:p>
        </p:txBody>
      </p:sp>
      <p:sp>
        <p:nvSpPr>
          <p:cNvPr id="5" name="Slide Number Placeholder 4">
            <a:extLst>
              <a:ext uri="{FF2B5EF4-FFF2-40B4-BE49-F238E27FC236}">
                <a16:creationId xmlns:a16="http://schemas.microsoft.com/office/drawing/2014/main" id="{DD419193-5DF2-467A-860C-E99D1856F379}"/>
              </a:ext>
            </a:extLst>
          </p:cNvPr>
          <p:cNvSpPr>
            <a:spLocks noGrp="1"/>
          </p:cNvSpPr>
          <p:nvPr>
            <p:ph type="sldNum" sz="quarter" idx="4"/>
          </p:nvPr>
        </p:nvSpPr>
        <p:spPr/>
        <p:txBody>
          <a:bodyPr/>
          <a:lstStyle/>
          <a:p>
            <a:fld id="{DDBE135E-2566-4748-853C-8A3B78F0FB00}" type="slidenum">
              <a:rPr lang="en-GB" smtClean="0"/>
              <a:pPr/>
              <a:t>10</a:t>
            </a:fld>
            <a:endParaRPr lang="en-GB" dirty="0"/>
          </a:p>
        </p:txBody>
      </p:sp>
      <p:pic>
        <p:nvPicPr>
          <p:cNvPr id="7" name="Audio 6">
            <a:hlinkClick r:id="" action="ppaction://media"/>
            <a:extLst>
              <a:ext uri="{FF2B5EF4-FFF2-40B4-BE49-F238E27FC236}">
                <a16:creationId xmlns:a16="http://schemas.microsoft.com/office/drawing/2014/main" id="{A17EE6AA-18C3-4F2E-9881-1CB750600A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pic>
        <p:nvPicPr>
          <p:cNvPr id="8" name="Picture 7" descr="Qr code&#10;&#10;Description automatically generated">
            <a:extLst>
              <a:ext uri="{FF2B5EF4-FFF2-40B4-BE49-F238E27FC236}">
                <a16:creationId xmlns:a16="http://schemas.microsoft.com/office/drawing/2014/main" id="{5577037E-31E6-47D1-9778-03E30D7F1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8025" y="3085252"/>
            <a:ext cx="1639148" cy="1639148"/>
          </a:xfrm>
          <a:prstGeom prst="rect">
            <a:avLst/>
          </a:prstGeom>
        </p:spPr>
      </p:pic>
    </p:spTree>
    <p:extLst>
      <p:ext uri="{BB962C8B-B14F-4D97-AF65-F5344CB8AC3E}">
        <p14:creationId xmlns:p14="http://schemas.microsoft.com/office/powerpoint/2010/main" val="822898532"/>
      </p:ext>
    </p:extLst>
  </p:cSld>
  <p:clrMapOvr>
    <a:masterClrMapping/>
  </p:clrMapOvr>
  <mc:AlternateContent xmlns:mc="http://schemas.openxmlformats.org/markup-compatibility/2006" xmlns:p14="http://schemas.microsoft.com/office/powerpoint/2010/main">
    <mc:Choice Requires="p14">
      <p:transition spd="slow" p14:dur="2000" advTm="83464"/>
    </mc:Choice>
    <mc:Fallback xmlns="">
      <p:transition spd="slow" advTm="8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393D-27AA-44A9-8A82-FDCC76CE161E}"/>
              </a:ext>
            </a:extLst>
          </p:cNvPr>
          <p:cNvSpPr>
            <a:spLocks noGrp="1"/>
          </p:cNvSpPr>
          <p:nvPr>
            <p:ph type="title"/>
          </p:nvPr>
        </p:nvSpPr>
        <p:spPr/>
        <p:txBody>
          <a:bodyPr/>
          <a:lstStyle/>
          <a:p>
            <a:r>
              <a:rPr lang="en-GB" dirty="0"/>
              <a:t>Project allocation</a:t>
            </a:r>
            <a:endParaRPr lang="en-IE" dirty="0"/>
          </a:p>
        </p:txBody>
      </p:sp>
      <p:sp>
        <p:nvSpPr>
          <p:cNvPr id="3" name="Text Placeholder 2">
            <a:extLst>
              <a:ext uri="{FF2B5EF4-FFF2-40B4-BE49-F238E27FC236}">
                <a16:creationId xmlns:a16="http://schemas.microsoft.com/office/drawing/2014/main" id="{264A9255-4218-4BDD-992A-451DB8968BC1}"/>
              </a:ext>
            </a:extLst>
          </p:cNvPr>
          <p:cNvSpPr>
            <a:spLocks noGrp="1"/>
          </p:cNvSpPr>
          <p:nvPr>
            <p:ph type="body" sz="quarter" idx="10"/>
          </p:nvPr>
        </p:nvSpPr>
        <p:spPr/>
        <p:txBody>
          <a:bodyPr>
            <a:normAutofit fontScale="77500" lnSpcReduction="20000"/>
          </a:bodyPr>
          <a:lstStyle/>
          <a:p>
            <a:r>
              <a:rPr lang="en-GB" dirty="0"/>
              <a:t>Choices will be published via email to the incoming MAI class by mid July </a:t>
            </a:r>
          </a:p>
          <a:p>
            <a:r>
              <a:rPr lang="en-GB" dirty="0"/>
              <a:t>You will have to accept the project via another form. Not filling out this form means your project goes back in the unallocated pool.</a:t>
            </a:r>
          </a:p>
          <a:p>
            <a:r>
              <a:rPr lang="en-GB" dirty="0"/>
              <a:t>In August, we will take care of students who, for whatever reason, do not have a project, using whatever projects remain unallocated.</a:t>
            </a:r>
          </a:p>
          <a:p>
            <a:r>
              <a:rPr lang="en-GB" dirty="0"/>
              <a:t>By September, you are enrolled in a local module for the MAI project</a:t>
            </a:r>
          </a:p>
          <a:p>
            <a:r>
              <a:rPr lang="en-GB" dirty="0"/>
              <a:t>	Module is determined by the Discipline of your </a:t>
            </a:r>
            <a:r>
              <a:rPr lang="en-GB" u="sng" dirty="0"/>
              <a:t>Supervisor</a:t>
            </a:r>
          </a:p>
          <a:p>
            <a:r>
              <a:rPr lang="en-GB" dirty="0"/>
              <a:t>	e.g. a Bio student taking a project with Prof. Anil Kokaram will be enrolled in EE5E1</a:t>
            </a:r>
          </a:p>
          <a:p>
            <a:r>
              <a:rPr lang="en-GB" dirty="0"/>
              <a:t>In September make sure you are correctly enrolled!!</a:t>
            </a:r>
            <a:endParaRPr lang="en-IE" dirty="0"/>
          </a:p>
        </p:txBody>
      </p:sp>
      <p:sp>
        <p:nvSpPr>
          <p:cNvPr id="5" name="Slide Number Placeholder 4">
            <a:extLst>
              <a:ext uri="{FF2B5EF4-FFF2-40B4-BE49-F238E27FC236}">
                <a16:creationId xmlns:a16="http://schemas.microsoft.com/office/drawing/2014/main" id="{185BDCA6-FC93-47EC-A8A2-F8A54C7B2670}"/>
              </a:ext>
            </a:extLst>
          </p:cNvPr>
          <p:cNvSpPr>
            <a:spLocks noGrp="1"/>
          </p:cNvSpPr>
          <p:nvPr>
            <p:ph type="sldNum" sz="quarter" idx="4"/>
          </p:nvPr>
        </p:nvSpPr>
        <p:spPr/>
        <p:txBody>
          <a:bodyPr/>
          <a:lstStyle/>
          <a:p>
            <a:fld id="{DDBE135E-2566-4748-853C-8A3B78F0FB00}" type="slidenum">
              <a:rPr lang="en-GB" smtClean="0"/>
              <a:pPr/>
              <a:t>11</a:t>
            </a:fld>
            <a:endParaRPr lang="en-GB" dirty="0"/>
          </a:p>
        </p:txBody>
      </p:sp>
      <p:pic>
        <p:nvPicPr>
          <p:cNvPr id="7" name="Audio 6">
            <a:hlinkClick r:id="" action="ppaction://media"/>
            <a:extLst>
              <a:ext uri="{FF2B5EF4-FFF2-40B4-BE49-F238E27FC236}">
                <a16:creationId xmlns:a16="http://schemas.microsoft.com/office/drawing/2014/main" id="{5F54E5DB-0322-4E19-9CF8-189229600A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84368682"/>
      </p:ext>
    </p:extLst>
  </p:cSld>
  <p:clrMapOvr>
    <a:masterClrMapping/>
  </p:clrMapOvr>
  <mc:AlternateContent xmlns:mc="http://schemas.openxmlformats.org/markup-compatibility/2006" xmlns:p14="http://schemas.microsoft.com/office/powerpoint/2010/main">
    <mc:Choice Requires="p14">
      <p:transition spd="slow" p14:dur="2000" advTm="94262"/>
    </mc:Choice>
    <mc:Fallback xmlns="">
      <p:transition spd="slow" advTm="9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C32F2-AA0C-433A-8012-7E9BBA2D6C0E}"/>
              </a:ext>
            </a:extLst>
          </p:cNvPr>
          <p:cNvSpPr>
            <a:spLocks noGrp="1"/>
          </p:cNvSpPr>
          <p:nvPr>
            <p:ph type="title"/>
          </p:nvPr>
        </p:nvSpPr>
        <p:spPr/>
        <p:txBody>
          <a:bodyPr/>
          <a:lstStyle/>
          <a:p>
            <a:r>
              <a:rPr lang="en-IE" dirty="0"/>
              <a:t>Moving around the School</a:t>
            </a:r>
          </a:p>
        </p:txBody>
      </p:sp>
      <p:sp>
        <p:nvSpPr>
          <p:cNvPr id="3" name="Text Placeholder 2">
            <a:extLst>
              <a:ext uri="{FF2B5EF4-FFF2-40B4-BE49-F238E27FC236}">
                <a16:creationId xmlns:a16="http://schemas.microsoft.com/office/drawing/2014/main" id="{CD2FEDE2-97E7-4C91-B36F-8CAF599F41B8}"/>
              </a:ext>
            </a:extLst>
          </p:cNvPr>
          <p:cNvSpPr>
            <a:spLocks noGrp="1"/>
          </p:cNvSpPr>
          <p:nvPr>
            <p:ph type="body" sz="quarter" idx="10"/>
          </p:nvPr>
        </p:nvSpPr>
        <p:spPr/>
        <p:txBody>
          <a:bodyPr/>
          <a:lstStyle/>
          <a:p>
            <a:r>
              <a:rPr lang="en-IE" dirty="0"/>
              <a:t>Unified approach to projects</a:t>
            </a:r>
          </a:p>
          <a:p>
            <a:r>
              <a:rPr lang="en-IE" dirty="0"/>
              <a:t>Module you enrol in depends on where your supervisor is</a:t>
            </a:r>
          </a:p>
          <a:p>
            <a:r>
              <a:rPr lang="en-IE" dirty="0"/>
              <a:t>	Local MAI Co-ordinator</a:t>
            </a:r>
          </a:p>
          <a:p>
            <a:r>
              <a:rPr lang="en-IE" dirty="0"/>
              <a:t>	An administrative necessity</a:t>
            </a:r>
          </a:p>
          <a:p>
            <a:r>
              <a:rPr lang="en-IE" dirty="0"/>
              <a:t>All now called “Engineering Research Project”</a:t>
            </a:r>
          </a:p>
          <a:p>
            <a:r>
              <a:rPr lang="en-IE" dirty="0"/>
              <a:t>Same sequence of assessments, with slight local date differences</a:t>
            </a:r>
          </a:p>
          <a:p>
            <a:r>
              <a:rPr lang="en-IE" dirty="0"/>
              <a:t>	e.g. Project Plan presentations</a:t>
            </a:r>
          </a:p>
          <a:p>
            <a:endParaRPr lang="en-IE" dirty="0"/>
          </a:p>
        </p:txBody>
      </p:sp>
      <p:sp>
        <p:nvSpPr>
          <p:cNvPr id="5" name="Slide Number Placeholder 4">
            <a:extLst>
              <a:ext uri="{FF2B5EF4-FFF2-40B4-BE49-F238E27FC236}">
                <a16:creationId xmlns:a16="http://schemas.microsoft.com/office/drawing/2014/main" id="{A23E82EA-2890-430A-B1D3-A6EFEAE76309}"/>
              </a:ext>
            </a:extLst>
          </p:cNvPr>
          <p:cNvSpPr>
            <a:spLocks noGrp="1"/>
          </p:cNvSpPr>
          <p:nvPr>
            <p:ph type="sldNum" sz="quarter" idx="4"/>
          </p:nvPr>
        </p:nvSpPr>
        <p:spPr/>
        <p:txBody>
          <a:bodyPr/>
          <a:lstStyle/>
          <a:p>
            <a:fld id="{DDBE135E-2566-4748-853C-8A3B78F0FB00}" type="slidenum">
              <a:rPr lang="en-GB" smtClean="0"/>
              <a:pPr/>
              <a:t>12</a:t>
            </a:fld>
            <a:endParaRPr lang="en-GB" dirty="0"/>
          </a:p>
        </p:txBody>
      </p:sp>
      <p:pic>
        <p:nvPicPr>
          <p:cNvPr id="10" name="Audio 9">
            <a:hlinkClick r:id="" action="ppaction://media"/>
            <a:extLst>
              <a:ext uri="{FF2B5EF4-FFF2-40B4-BE49-F238E27FC236}">
                <a16:creationId xmlns:a16="http://schemas.microsoft.com/office/drawing/2014/main" id="{FBA4DCFC-237B-436B-B0B8-1EF22D4853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16557226"/>
      </p:ext>
    </p:extLst>
  </p:cSld>
  <p:clrMapOvr>
    <a:masterClrMapping/>
  </p:clrMapOvr>
  <mc:AlternateContent xmlns:mc="http://schemas.openxmlformats.org/markup-compatibility/2006" xmlns:p14="http://schemas.microsoft.com/office/powerpoint/2010/main">
    <mc:Choice Requires="p14">
      <p:transition spd="slow" p14:dur="2000" advTm="78286"/>
    </mc:Choice>
    <mc:Fallback xmlns="">
      <p:transition spd="slow" advTm="7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7002-F452-4413-930F-1E834D98BC78}"/>
              </a:ext>
            </a:extLst>
          </p:cNvPr>
          <p:cNvSpPr>
            <a:spLocks noGrp="1"/>
          </p:cNvSpPr>
          <p:nvPr>
            <p:ph type="title"/>
          </p:nvPr>
        </p:nvSpPr>
        <p:spPr/>
        <p:txBody>
          <a:bodyPr>
            <a:normAutofit fontScale="90000"/>
          </a:bodyPr>
          <a:lstStyle/>
          <a:p>
            <a:r>
              <a:rPr lang="en-IE" dirty="0"/>
              <a:t>Assessment common across Engineering </a:t>
            </a:r>
          </a:p>
        </p:txBody>
      </p:sp>
      <p:sp>
        <p:nvSpPr>
          <p:cNvPr id="3" name="Slide Number Placeholder 2">
            <a:extLst>
              <a:ext uri="{FF2B5EF4-FFF2-40B4-BE49-F238E27FC236}">
                <a16:creationId xmlns:a16="http://schemas.microsoft.com/office/drawing/2014/main" id="{446F3249-5AC5-4D55-83F7-FB4E2D3CFA92}"/>
              </a:ext>
            </a:extLst>
          </p:cNvPr>
          <p:cNvSpPr>
            <a:spLocks noGrp="1"/>
          </p:cNvSpPr>
          <p:nvPr>
            <p:ph type="sldNum" sz="quarter" idx="4"/>
          </p:nvPr>
        </p:nvSpPr>
        <p:spPr/>
        <p:txBody>
          <a:bodyPr/>
          <a:lstStyle/>
          <a:p>
            <a:fld id="{DDBE135E-2566-4748-853C-8A3B78F0FB00}" type="slidenum">
              <a:rPr lang="en-GB" smtClean="0"/>
              <a:pPr/>
              <a:t>13</a:t>
            </a:fld>
            <a:endParaRPr lang="en-GB" dirty="0"/>
          </a:p>
        </p:txBody>
      </p:sp>
      <p:graphicFrame>
        <p:nvGraphicFramePr>
          <p:cNvPr id="4" name="Table 3">
            <a:extLst>
              <a:ext uri="{FF2B5EF4-FFF2-40B4-BE49-F238E27FC236}">
                <a16:creationId xmlns:a16="http://schemas.microsoft.com/office/drawing/2014/main" id="{C57EE199-0765-4157-915D-4766395B1CF1}"/>
              </a:ext>
            </a:extLst>
          </p:cNvPr>
          <p:cNvGraphicFramePr>
            <a:graphicFrameLocks noGrp="1"/>
          </p:cNvGraphicFramePr>
          <p:nvPr/>
        </p:nvGraphicFramePr>
        <p:xfrm>
          <a:off x="1547450" y="1361822"/>
          <a:ext cx="6063388" cy="3156457"/>
        </p:xfrm>
        <a:graphic>
          <a:graphicData uri="http://schemas.openxmlformats.org/drawingml/2006/table">
            <a:tbl>
              <a:tblPr firstRow="1" firstCol="1" bandRow="1">
                <a:tableStyleId>{5C22544A-7EE6-4342-B048-85BDC9FD1C3A}</a:tableStyleId>
              </a:tblPr>
              <a:tblGrid>
                <a:gridCol w="1407919">
                  <a:extLst>
                    <a:ext uri="{9D8B030D-6E8A-4147-A177-3AD203B41FA5}">
                      <a16:colId xmlns:a16="http://schemas.microsoft.com/office/drawing/2014/main" val="754160228"/>
                    </a:ext>
                  </a:extLst>
                </a:gridCol>
                <a:gridCol w="1782636">
                  <a:extLst>
                    <a:ext uri="{9D8B030D-6E8A-4147-A177-3AD203B41FA5}">
                      <a16:colId xmlns:a16="http://schemas.microsoft.com/office/drawing/2014/main" val="2431020124"/>
                    </a:ext>
                  </a:extLst>
                </a:gridCol>
                <a:gridCol w="853725">
                  <a:extLst>
                    <a:ext uri="{9D8B030D-6E8A-4147-A177-3AD203B41FA5}">
                      <a16:colId xmlns:a16="http://schemas.microsoft.com/office/drawing/2014/main" val="1511543939"/>
                    </a:ext>
                  </a:extLst>
                </a:gridCol>
                <a:gridCol w="635443">
                  <a:extLst>
                    <a:ext uri="{9D8B030D-6E8A-4147-A177-3AD203B41FA5}">
                      <a16:colId xmlns:a16="http://schemas.microsoft.com/office/drawing/2014/main" val="464418979"/>
                    </a:ext>
                  </a:extLst>
                </a:gridCol>
                <a:gridCol w="1383665">
                  <a:extLst>
                    <a:ext uri="{9D8B030D-6E8A-4147-A177-3AD203B41FA5}">
                      <a16:colId xmlns:a16="http://schemas.microsoft.com/office/drawing/2014/main" val="1249764882"/>
                    </a:ext>
                  </a:extLst>
                </a:gridCol>
              </a:tblGrid>
              <a:tr h="384977">
                <a:tc>
                  <a:txBody>
                    <a:bodyPr/>
                    <a:lstStyle/>
                    <a:p>
                      <a:pPr fontAlgn="base">
                        <a:lnSpc>
                          <a:spcPct val="107000"/>
                        </a:lnSpc>
                        <a:spcAft>
                          <a:spcPts val="800"/>
                        </a:spcAft>
                      </a:pPr>
                      <a:r>
                        <a:rPr lang="en-IE" sz="900">
                          <a:effectLst/>
                        </a:rPr>
                        <a:t>Assessment  </a:t>
                      </a:r>
                      <a:br>
                        <a:rPr lang="en-IE" sz="900">
                          <a:effectLst/>
                        </a:rPr>
                      </a:br>
                      <a:r>
                        <a:rPr lang="en-IE" sz="900">
                          <a:effectLst/>
                        </a:rPr>
                        <a:t>Component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Assessment  </a:t>
                      </a:r>
                      <a:br>
                        <a:rPr lang="en-IE" sz="900">
                          <a:effectLst/>
                        </a:rPr>
                      </a:br>
                      <a:r>
                        <a:rPr lang="en-IE" sz="900">
                          <a:effectLst/>
                        </a:rPr>
                        <a:t>Description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LO Addressed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 of total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Week due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14743604"/>
                  </a:ext>
                </a:extLst>
              </a:tr>
              <a:tr h="1172896">
                <a:tc>
                  <a:txBody>
                    <a:bodyPr/>
                    <a:lstStyle/>
                    <a:p>
                      <a:pPr fontAlgn="base">
                        <a:lnSpc>
                          <a:spcPct val="107000"/>
                        </a:lnSpc>
                        <a:spcAft>
                          <a:spcPts val="800"/>
                        </a:spcAft>
                      </a:pPr>
                      <a:r>
                        <a:rPr lang="en-IE" sz="900">
                          <a:effectLst/>
                        </a:rPr>
                        <a:t>Project Plan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5-minute Presentations including background to project, clear goal and proposed path forward. </a:t>
                      </a:r>
                    </a:p>
                    <a:p>
                      <a:pPr fontAlgn="base">
                        <a:lnSpc>
                          <a:spcPct val="107000"/>
                        </a:lnSpc>
                        <a:spcAft>
                          <a:spcPts val="800"/>
                        </a:spcAft>
                      </a:pPr>
                      <a:r>
                        <a:rPr lang="en-IE" sz="900">
                          <a:effectLst/>
                        </a:rPr>
                        <a:t>Followed with 5 minutes questions/feedback from academic/technical staff.  </a:t>
                      </a:r>
                    </a:p>
                    <a:p>
                      <a:pPr fontAlgn="base">
                        <a:lnSpc>
                          <a:spcPct val="107000"/>
                        </a:lnSpc>
                        <a:spcAft>
                          <a:spcPts val="800"/>
                        </a:spcAft>
                      </a:pPr>
                      <a:r>
                        <a:rPr lang="en-IE" sz="900">
                          <a:effectLst/>
                        </a:rPr>
                        <a:t>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1-6 </a:t>
                      </a:r>
                    </a:p>
                    <a:p>
                      <a:pPr fontAlgn="base">
                        <a:lnSpc>
                          <a:spcPct val="107000"/>
                        </a:lnSpc>
                        <a:spcAft>
                          <a:spcPts val="800"/>
                        </a:spcAft>
                      </a:pPr>
                      <a:r>
                        <a:rPr lang="en-IE" sz="900">
                          <a:effectLst/>
                        </a:rPr>
                        <a:t>10,11,12 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5 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Week 6 of Teaching in Sem1 (arranged by local co-ordinators)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41970095"/>
                  </a:ext>
                </a:extLst>
              </a:tr>
              <a:tr h="284883">
                <a:tc>
                  <a:txBody>
                    <a:bodyPr/>
                    <a:lstStyle/>
                    <a:p>
                      <a:pPr fontAlgn="base">
                        <a:lnSpc>
                          <a:spcPct val="107000"/>
                        </a:lnSpc>
                        <a:spcAft>
                          <a:spcPts val="800"/>
                        </a:spcAft>
                      </a:pPr>
                      <a:r>
                        <a:rPr lang="en-IE" sz="900">
                          <a:effectLst/>
                        </a:rPr>
                        <a:t>Interim Report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Progress report in Sem1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1-9,12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10 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Week 10 Sem1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12561596"/>
                  </a:ext>
                </a:extLst>
              </a:tr>
              <a:tr h="284883">
                <a:tc>
                  <a:txBody>
                    <a:bodyPr/>
                    <a:lstStyle/>
                    <a:p>
                      <a:pPr fontAlgn="base">
                        <a:lnSpc>
                          <a:spcPct val="107000"/>
                        </a:lnSpc>
                        <a:spcAft>
                          <a:spcPts val="800"/>
                        </a:spcAft>
                      </a:pPr>
                      <a:r>
                        <a:rPr lang="en-IE" sz="900">
                          <a:effectLst/>
                        </a:rPr>
                        <a:t>Thesis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Masters-level thesis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fontAlgn="base">
                        <a:lnSpc>
                          <a:spcPct val="107000"/>
                        </a:lnSpc>
                        <a:spcAft>
                          <a:spcPts val="800"/>
                        </a:spcAft>
                      </a:pPr>
                      <a:r>
                        <a:rPr lang="en-IE" sz="900">
                          <a:effectLst/>
                        </a:rPr>
                        <a:t>All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fontAlgn="base">
                        <a:lnSpc>
                          <a:spcPct val="107000"/>
                        </a:lnSpc>
                        <a:spcAft>
                          <a:spcPts val="800"/>
                        </a:spcAft>
                      </a:pPr>
                      <a:r>
                        <a:rPr lang="en-IE" sz="900">
                          <a:effectLst/>
                        </a:rPr>
                        <a:t>85 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Last day of Teaching in Week 12, Semester 2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92735822"/>
                  </a:ext>
                </a:extLst>
              </a:tr>
              <a:tr h="945760">
                <a:tc>
                  <a:txBody>
                    <a:bodyPr/>
                    <a:lstStyle/>
                    <a:p>
                      <a:pPr fontAlgn="base">
                        <a:lnSpc>
                          <a:spcPct val="107000"/>
                        </a:lnSpc>
                        <a:spcAft>
                          <a:spcPts val="800"/>
                        </a:spcAft>
                      </a:pPr>
                      <a:r>
                        <a:rPr lang="en-IE" sz="900">
                          <a:effectLst/>
                        </a:rPr>
                        <a:t>Viva-Voce Presentation and Examination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n-IE" sz="900">
                          <a:effectLst/>
                        </a:rPr>
                        <a:t>Supervisor and second reader to attend; separate chair if required by supervisor.  </a:t>
                      </a:r>
                    </a:p>
                    <a:p>
                      <a:pPr fontAlgn="base">
                        <a:lnSpc>
                          <a:spcPct val="107000"/>
                        </a:lnSpc>
                        <a:spcAft>
                          <a:spcPts val="800"/>
                        </a:spcAft>
                      </a:pPr>
                      <a:r>
                        <a:rPr lang="en-IE" sz="900">
                          <a:effectLst/>
                        </a:rPr>
                        <a:t>Supervisor and 2nd reader initial mark sheet uploaded by end of week 13 with final mark agreed at Viva.  </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en-IE"/>
                    </a:p>
                  </a:txBody>
                  <a:tcPr/>
                </a:tc>
                <a:tc vMerge="1">
                  <a:txBody>
                    <a:bodyPr/>
                    <a:lstStyle/>
                    <a:p>
                      <a:endParaRPr lang="en-IE"/>
                    </a:p>
                  </a:txBody>
                  <a:tcPr/>
                </a:tc>
                <a:tc>
                  <a:txBody>
                    <a:bodyPr/>
                    <a:lstStyle/>
                    <a:p>
                      <a:pPr fontAlgn="base">
                        <a:lnSpc>
                          <a:spcPct val="107000"/>
                        </a:lnSpc>
                        <a:spcAft>
                          <a:spcPts val="800"/>
                        </a:spcAft>
                      </a:pPr>
                      <a:r>
                        <a:rPr lang="en-IE" sz="900" dirty="0">
                          <a:effectLst/>
                        </a:rPr>
                        <a:t>Within Revision Week or Exam Period of Semester 2 (organised with Supervisor) </a:t>
                      </a:r>
                      <a:endParaRPr lang="en-I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9659172"/>
                  </a:ext>
                </a:extLst>
              </a:tr>
            </a:tbl>
          </a:graphicData>
        </a:graphic>
      </p:graphicFrame>
      <p:sp>
        <p:nvSpPr>
          <p:cNvPr id="5" name="TextBox 4">
            <a:extLst>
              <a:ext uri="{FF2B5EF4-FFF2-40B4-BE49-F238E27FC236}">
                <a16:creationId xmlns:a16="http://schemas.microsoft.com/office/drawing/2014/main" id="{B6100BAD-C3FC-4FCB-A406-F357893F4911}"/>
              </a:ext>
            </a:extLst>
          </p:cNvPr>
          <p:cNvSpPr txBox="1"/>
          <p:nvPr/>
        </p:nvSpPr>
        <p:spPr>
          <a:xfrm>
            <a:off x="727430" y="940693"/>
            <a:ext cx="4635884" cy="369332"/>
          </a:xfrm>
          <a:prstGeom prst="rect">
            <a:avLst/>
          </a:prstGeom>
          <a:noFill/>
        </p:spPr>
        <p:txBody>
          <a:bodyPr wrap="none" rtlCol="0">
            <a:spAutoFit/>
          </a:bodyPr>
          <a:lstStyle/>
          <a:p>
            <a:r>
              <a:rPr lang="en-IE" dirty="0"/>
              <a:t>*Won’t be the same if you have a CS supervisor</a:t>
            </a:r>
          </a:p>
        </p:txBody>
      </p:sp>
      <p:pic>
        <p:nvPicPr>
          <p:cNvPr id="6" name="Audio 5">
            <a:hlinkClick r:id="" action="ppaction://media"/>
            <a:extLst>
              <a:ext uri="{FF2B5EF4-FFF2-40B4-BE49-F238E27FC236}">
                <a16:creationId xmlns:a16="http://schemas.microsoft.com/office/drawing/2014/main" id="{5E45A687-6289-446B-8C85-5B8581140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03490645"/>
      </p:ext>
    </p:extLst>
  </p:cSld>
  <p:clrMapOvr>
    <a:masterClrMapping/>
  </p:clrMapOvr>
  <mc:AlternateContent xmlns:mc="http://schemas.openxmlformats.org/markup-compatibility/2006" xmlns:p14="http://schemas.microsoft.com/office/powerpoint/2010/main">
    <mc:Choice Requires="p14">
      <p:transition spd="slow" p14:dur="2000" advTm="79702"/>
    </mc:Choice>
    <mc:Fallback xmlns="">
      <p:transition spd="slow" advTm="7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CAFE-CE4F-44D8-AF58-3E284780F0F8}"/>
              </a:ext>
            </a:extLst>
          </p:cNvPr>
          <p:cNvSpPr>
            <a:spLocks noGrp="1"/>
          </p:cNvSpPr>
          <p:nvPr>
            <p:ph type="title"/>
          </p:nvPr>
        </p:nvSpPr>
        <p:spPr/>
        <p:txBody>
          <a:bodyPr/>
          <a:lstStyle/>
          <a:p>
            <a:r>
              <a:rPr lang="en-GB" dirty="0"/>
              <a:t>Getting started…</a:t>
            </a:r>
            <a:endParaRPr lang="en-IE" dirty="0"/>
          </a:p>
        </p:txBody>
      </p:sp>
      <p:sp>
        <p:nvSpPr>
          <p:cNvPr id="3" name="Text Placeholder 2">
            <a:extLst>
              <a:ext uri="{FF2B5EF4-FFF2-40B4-BE49-F238E27FC236}">
                <a16:creationId xmlns:a16="http://schemas.microsoft.com/office/drawing/2014/main" id="{6722E84A-BE5B-4A9A-B132-D3A9F74F325F}"/>
              </a:ext>
            </a:extLst>
          </p:cNvPr>
          <p:cNvSpPr>
            <a:spLocks noGrp="1"/>
          </p:cNvSpPr>
          <p:nvPr>
            <p:ph type="body" sz="quarter" idx="10"/>
          </p:nvPr>
        </p:nvSpPr>
        <p:spPr/>
        <p:txBody>
          <a:bodyPr/>
          <a:lstStyle/>
          <a:p>
            <a:r>
              <a:rPr lang="en-GB" dirty="0"/>
              <a:t>Email your supervisor to recommend reading before Semester start</a:t>
            </a:r>
          </a:p>
          <a:p>
            <a:r>
              <a:rPr lang="en-GB" dirty="0"/>
              <a:t>Start in earnest in week 1</a:t>
            </a:r>
          </a:p>
          <a:p>
            <a:r>
              <a:rPr lang="en-GB" dirty="0"/>
              <a:t>25 hours of student effort EVERY week</a:t>
            </a:r>
          </a:p>
          <a:p>
            <a:r>
              <a:rPr lang="en-GB" dirty="0"/>
              <a:t>You will never recover the hours you idle away in the first 3-4 weeks!!</a:t>
            </a:r>
          </a:p>
        </p:txBody>
      </p:sp>
      <p:sp>
        <p:nvSpPr>
          <p:cNvPr id="5" name="Slide Number Placeholder 4">
            <a:extLst>
              <a:ext uri="{FF2B5EF4-FFF2-40B4-BE49-F238E27FC236}">
                <a16:creationId xmlns:a16="http://schemas.microsoft.com/office/drawing/2014/main" id="{DBD04DF8-B5CF-45C3-99C6-987802841BB9}"/>
              </a:ext>
            </a:extLst>
          </p:cNvPr>
          <p:cNvSpPr>
            <a:spLocks noGrp="1"/>
          </p:cNvSpPr>
          <p:nvPr>
            <p:ph type="sldNum" sz="quarter" idx="4"/>
          </p:nvPr>
        </p:nvSpPr>
        <p:spPr/>
        <p:txBody>
          <a:bodyPr/>
          <a:lstStyle/>
          <a:p>
            <a:fld id="{DDBE135E-2566-4748-853C-8A3B78F0FB00}" type="slidenum">
              <a:rPr lang="en-GB" smtClean="0"/>
              <a:pPr/>
              <a:t>14</a:t>
            </a:fld>
            <a:endParaRPr lang="en-GB" dirty="0"/>
          </a:p>
        </p:txBody>
      </p:sp>
      <p:pic>
        <p:nvPicPr>
          <p:cNvPr id="7" name="Audio 6">
            <a:hlinkClick r:id="" action="ppaction://media"/>
            <a:extLst>
              <a:ext uri="{FF2B5EF4-FFF2-40B4-BE49-F238E27FC236}">
                <a16:creationId xmlns:a16="http://schemas.microsoft.com/office/drawing/2014/main" id="{2DC0D06A-9AE5-45D7-86A5-2D3BA13094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263347"/>
      </p:ext>
    </p:extLst>
  </p:cSld>
  <p:clrMapOvr>
    <a:masterClrMapping/>
  </p:clrMapOvr>
  <mc:AlternateContent xmlns:mc="http://schemas.openxmlformats.org/markup-compatibility/2006" xmlns:p14="http://schemas.microsoft.com/office/powerpoint/2010/main">
    <mc:Choice Requires="p14">
      <p:transition spd="slow" p14:dur="2000" advTm="59152"/>
    </mc:Choice>
    <mc:Fallback xmlns="">
      <p:transition spd="slow" advTm="5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BFFE-E71B-47D0-8EB7-CD9640F21F31}"/>
              </a:ext>
            </a:extLst>
          </p:cNvPr>
          <p:cNvSpPr>
            <a:spLocks noGrp="1"/>
          </p:cNvSpPr>
          <p:nvPr>
            <p:ph type="title"/>
          </p:nvPr>
        </p:nvSpPr>
        <p:spPr/>
        <p:txBody>
          <a:bodyPr/>
          <a:lstStyle/>
          <a:p>
            <a:r>
              <a:rPr lang="en-GB" dirty="0"/>
              <a:t>FAQs</a:t>
            </a:r>
            <a:endParaRPr lang="en-IE" dirty="0"/>
          </a:p>
        </p:txBody>
      </p:sp>
      <p:sp>
        <p:nvSpPr>
          <p:cNvPr id="3" name="Text Placeholder 2">
            <a:extLst>
              <a:ext uri="{FF2B5EF4-FFF2-40B4-BE49-F238E27FC236}">
                <a16:creationId xmlns:a16="http://schemas.microsoft.com/office/drawing/2014/main" id="{E9D3D702-6D36-4291-9CB5-6BEC285FFFC3}"/>
              </a:ext>
            </a:extLst>
          </p:cNvPr>
          <p:cNvSpPr>
            <a:spLocks noGrp="1"/>
          </p:cNvSpPr>
          <p:nvPr>
            <p:ph type="body" sz="quarter" idx="10"/>
          </p:nvPr>
        </p:nvSpPr>
        <p:spPr>
          <a:xfrm>
            <a:off x="828675" y="892971"/>
            <a:ext cx="7731044" cy="3956563"/>
          </a:xfrm>
        </p:spPr>
        <p:txBody>
          <a:bodyPr>
            <a:normAutofit fontScale="32500" lnSpcReduction="20000"/>
          </a:bodyPr>
          <a:lstStyle/>
          <a:p>
            <a:r>
              <a:rPr lang="en-GB" dirty="0"/>
              <a:t>My 4</a:t>
            </a:r>
            <a:r>
              <a:rPr lang="en-GB" baseline="30000" dirty="0"/>
              <a:t>th</a:t>
            </a:r>
            <a:r>
              <a:rPr lang="en-GB" dirty="0"/>
              <a:t> year mark is better than my 3</a:t>
            </a:r>
            <a:r>
              <a:rPr lang="en-GB" baseline="30000" dirty="0"/>
              <a:t>rd</a:t>
            </a:r>
            <a:r>
              <a:rPr lang="en-GB" dirty="0"/>
              <a:t> year mark, why can’t you use that? </a:t>
            </a:r>
            <a:r>
              <a:rPr lang="en-GB" b="0" dirty="0"/>
              <a:t>With Internships and study abroad, many 4</a:t>
            </a:r>
            <a:r>
              <a:rPr lang="en-GB" b="0" baseline="30000" dirty="0"/>
              <a:t>th</a:t>
            </a:r>
            <a:r>
              <a:rPr lang="en-GB" b="0" dirty="0"/>
              <a:t> year marks are not finalised until late August. Rank in the class changes less than you may think. Projects need to be allocated well in advance of the Semester start to allow planning across the School</a:t>
            </a:r>
          </a:p>
          <a:p>
            <a:r>
              <a:rPr lang="en-IE" dirty="0"/>
              <a:t>I think I filled out the form incorrectly? Can I change my mind? </a:t>
            </a:r>
            <a:r>
              <a:rPr lang="en-IE" b="0" dirty="0"/>
              <a:t>When filling out the form, you will have your choices emailed to you as a record. So check those. If you need to change them, just fill out the form a second time and your last choice is the one used for the allocation</a:t>
            </a:r>
          </a:p>
          <a:p>
            <a:r>
              <a:rPr lang="en-IE" dirty="0"/>
              <a:t>I missed the deadline. Can I fill out the form later and still get a project?</a:t>
            </a:r>
            <a:r>
              <a:rPr lang="en-IE" b="0" dirty="0"/>
              <a:t> If you miss the deadline, you will not be allocated a project in the first round of allocations. You will have to wait until after projects are allocated and we will publish what projects remain available for a second round in late August.</a:t>
            </a:r>
          </a:p>
          <a:p>
            <a:r>
              <a:rPr lang="en-IE" dirty="0"/>
              <a:t>I thought CS allocate projects directly. If I am in D Stream, can’t I just go directly to CS? </a:t>
            </a:r>
            <a:r>
              <a:rPr lang="en-IE" b="0" dirty="0"/>
              <a:t>Not any more. CS have joined the Engineering School allocation process for all MAI projects. To get a project, you need to fill out this choice form</a:t>
            </a:r>
          </a:p>
          <a:p>
            <a:r>
              <a:rPr lang="en-IE" dirty="0"/>
              <a:t>I want to work with a specific supervisor and they have agreed to this. How to I indicate this on the form? </a:t>
            </a:r>
            <a:r>
              <a:rPr lang="en-IE" b="0" dirty="0"/>
              <a:t>The project allocation scheme is transparent and based on the class ranking. A supervisor cannot commit to taking you on and bypass this system. </a:t>
            </a:r>
          </a:p>
          <a:p>
            <a:r>
              <a:rPr lang="en-IE" dirty="0"/>
              <a:t>I am doing a summer internship and want to continue to work on the same project for my MAI year. Is this possible? </a:t>
            </a:r>
            <a:r>
              <a:rPr lang="en-IE" b="0" dirty="0"/>
              <a:t>The project allocation scheme is transparent and based on the class ranking. A supervisor cannot commit to taking you on and bypass this system. If you get allocated a project with the supervisor you are working with over the summer through the official system and plan to work on something related to your internship, there will need to be a clear line drawn between the internship and your MAI project. You CANNOT submit work from a summer position for your MAI project.</a:t>
            </a:r>
          </a:p>
          <a:p>
            <a:r>
              <a:rPr lang="en-IE" dirty="0"/>
              <a:t>I enjoyed my internship and would like to work with a company for my MAI project. Can I do this? </a:t>
            </a:r>
            <a:r>
              <a:rPr lang="en-IE" b="0" dirty="0"/>
              <a:t>The MAI project is a research project with strict academic requirements in supervision and learning outcomes. MAI projects have to be supervised by academic staff. IP agreements are complex and take many months to negotiate and would have to be already in place in April of the year preceding the Sept start of the MAI year. Occasionally you may find a supervisor offering an MAI project related to a wider project they are involved with that is an industry collaboration. That’s your best route to industry relevance. If you are thinking about jobs, the most important thing is to be able to explain the real-world relevancy of your research project in an interview and impress them with your work.</a:t>
            </a:r>
          </a:p>
          <a:p>
            <a:r>
              <a:rPr lang="en-IE" dirty="0"/>
              <a:t>Why do I need 10 choices. Surely I will get one of my top 3 projects? </a:t>
            </a:r>
            <a:r>
              <a:rPr lang="en-IE" b="0" dirty="0"/>
              <a:t>Experience shows 80% of students will get one of their top five choices but this can change due to numbers/trends. You should carefully rank ALL 10 projects, as some projects will prove popular and may be gone when we get to you on the list. This is particularly important if you know your mark in JS was low.</a:t>
            </a:r>
          </a:p>
          <a:p>
            <a:r>
              <a:rPr lang="en-IE" dirty="0"/>
              <a:t>Should I contact the supervisor to discuss the project in advance? </a:t>
            </a:r>
            <a:r>
              <a:rPr lang="en-IE" b="0" dirty="0"/>
              <a:t>This is not strictly necessary, but you should feel free to contact a supervisor by email if you have questions about a project, or wish to check that you have covered the prerequisites. Being clear about what a project entails is the best route to a good match.</a:t>
            </a:r>
          </a:p>
          <a:p>
            <a:r>
              <a:rPr lang="en-IE" dirty="0"/>
              <a:t>I only like 4 of the projects, so is it OK to just fill out 4 choices? </a:t>
            </a:r>
            <a:r>
              <a:rPr lang="en-IE" b="0" dirty="0"/>
              <a:t>No – you have to fill out 10 or you run the risk of their being no project left available when we get to you on the ranked list. Expand your mind!</a:t>
            </a:r>
          </a:p>
          <a:p>
            <a:r>
              <a:rPr lang="en-IE" dirty="0"/>
              <a:t>Won’t it appear strange on my transcript that as a Mech Student I did a project with a supervisor in Civil? </a:t>
            </a:r>
            <a:r>
              <a:rPr lang="en-IE" b="0" dirty="0"/>
              <a:t>No – not at all. Regardless of who your supervisor is and what stream you are in, your transcript will read “Engineering Research Project”. Our School is very multidisciplinary and so is the real world. Talk to your prospective supervisor if you have any concerns.</a:t>
            </a:r>
          </a:p>
          <a:p>
            <a:endParaRPr lang="en-IE" b="0" dirty="0"/>
          </a:p>
          <a:p>
            <a:endParaRPr lang="en-IE" b="0" dirty="0"/>
          </a:p>
        </p:txBody>
      </p:sp>
      <p:sp>
        <p:nvSpPr>
          <p:cNvPr id="4" name="Text Placeholder 3">
            <a:extLst>
              <a:ext uri="{FF2B5EF4-FFF2-40B4-BE49-F238E27FC236}">
                <a16:creationId xmlns:a16="http://schemas.microsoft.com/office/drawing/2014/main" id="{558C38C7-9D05-4D56-A846-B07B135C523D}"/>
              </a:ext>
            </a:extLst>
          </p:cNvPr>
          <p:cNvSpPr>
            <a:spLocks noGrp="1"/>
          </p:cNvSpPr>
          <p:nvPr>
            <p:ph type="body" sz="quarter" idx="11"/>
          </p:nvPr>
        </p:nvSpPr>
        <p:spPr/>
        <p:txBody>
          <a:bodyPr/>
          <a:lstStyle/>
          <a:p>
            <a:r>
              <a:rPr lang="en-GB" dirty="0"/>
              <a:t>Questions that will likely occur to some of you…..</a:t>
            </a:r>
            <a:endParaRPr lang="en-IE" dirty="0"/>
          </a:p>
        </p:txBody>
      </p:sp>
      <p:sp>
        <p:nvSpPr>
          <p:cNvPr id="5" name="Slide Number Placeholder 4">
            <a:extLst>
              <a:ext uri="{FF2B5EF4-FFF2-40B4-BE49-F238E27FC236}">
                <a16:creationId xmlns:a16="http://schemas.microsoft.com/office/drawing/2014/main" id="{830BB89D-FC85-4559-890A-8C013CE380B7}"/>
              </a:ext>
            </a:extLst>
          </p:cNvPr>
          <p:cNvSpPr>
            <a:spLocks noGrp="1"/>
          </p:cNvSpPr>
          <p:nvPr>
            <p:ph type="sldNum" sz="quarter" idx="4"/>
          </p:nvPr>
        </p:nvSpPr>
        <p:spPr/>
        <p:txBody>
          <a:bodyPr/>
          <a:lstStyle/>
          <a:p>
            <a:fld id="{DDBE135E-2566-4748-853C-8A3B78F0FB00}" type="slidenum">
              <a:rPr lang="en-GB" smtClean="0"/>
              <a:pPr/>
              <a:t>15</a:t>
            </a:fld>
            <a:endParaRPr lang="en-GB" dirty="0"/>
          </a:p>
        </p:txBody>
      </p:sp>
      <p:pic>
        <p:nvPicPr>
          <p:cNvPr id="7" name="Audio 6">
            <a:hlinkClick r:id="" action="ppaction://media"/>
            <a:extLst>
              <a:ext uri="{FF2B5EF4-FFF2-40B4-BE49-F238E27FC236}">
                <a16:creationId xmlns:a16="http://schemas.microsoft.com/office/drawing/2014/main" id="{02143C21-50FF-4559-B91B-E94CA27EB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12625327"/>
      </p:ext>
    </p:extLst>
  </p:cSld>
  <p:clrMapOvr>
    <a:masterClrMapping/>
  </p:clrMapOvr>
  <mc:AlternateContent xmlns:mc="http://schemas.openxmlformats.org/markup-compatibility/2006" xmlns:p14="http://schemas.microsoft.com/office/powerpoint/2010/main">
    <mc:Choice Requires="p14">
      <p:transition spd="slow" p14:dur="2000" advTm="13756"/>
    </mc:Choice>
    <mc:Fallback xmlns="">
      <p:transition spd="slow"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Good Luck with your MAI year!</a:t>
            </a:r>
          </a:p>
        </p:txBody>
      </p:sp>
      <p:sp>
        <p:nvSpPr>
          <p:cNvPr id="4" name="TextBox 3">
            <a:extLst>
              <a:ext uri="{FF2B5EF4-FFF2-40B4-BE49-F238E27FC236}">
                <a16:creationId xmlns:a16="http://schemas.microsoft.com/office/drawing/2014/main" id="{CD2352A4-F4B0-46AA-B10E-6F535F4EBA83}"/>
              </a:ext>
            </a:extLst>
          </p:cNvPr>
          <p:cNvSpPr txBox="1"/>
          <p:nvPr/>
        </p:nvSpPr>
        <p:spPr>
          <a:xfrm>
            <a:off x="828679" y="3496922"/>
            <a:ext cx="3335016" cy="738664"/>
          </a:xfrm>
          <a:prstGeom prst="rect">
            <a:avLst/>
          </a:prstGeom>
        </p:spPr>
        <p:txBody>
          <a:bodyPr vert="horz" lIns="0" tIns="0" rIns="0" bIns="0" rtlCol="0" anchor="b" anchorCtr="0">
            <a:noAutofit/>
          </a:bodyPr>
          <a:lstStyle>
            <a:lvl1pPr>
              <a:spcBef>
                <a:spcPct val="0"/>
              </a:spcBef>
              <a:buNone/>
              <a:defRPr sz="4200" b="0">
                <a:solidFill>
                  <a:srgbClr val="005EAE"/>
                </a:solidFill>
                <a:latin typeface="+mj-lt"/>
                <a:ea typeface="+mj-ea"/>
                <a:cs typeface="+mj-cs"/>
              </a:defRPr>
            </a:lvl1pPr>
          </a:lstStyle>
          <a:p>
            <a:r>
              <a:rPr lang="en-IE" sz="2400" dirty="0"/>
              <a:t>nharte@tcd.ie</a:t>
            </a:r>
          </a:p>
        </p:txBody>
      </p:sp>
      <p:pic>
        <p:nvPicPr>
          <p:cNvPr id="5" name="Audio 4">
            <a:hlinkClick r:id="" action="ppaction://media"/>
            <a:extLst>
              <a:ext uri="{FF2B5EF4-FFF2-40B4-BE49-F238E27FC236}">
                <a16:creationId xmlns:a16="http://schemas.microsoft.com/office/drawing/2014/main" id="{2AEADBFC-DDDB-45D3-9AFA-58275528D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3462149"/>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needs an MAI project?</a:t>
            </a:r>
          </a:p>
        </p:txBody>
      </p:sp>
      <p:sp>
        <p:nvSpPr>
          <p:cNvPr id="3" name="Text Placeholder 2"/>
          <p:cNvSpPr>
            <a:spLocks noGrp="1"/>
          </p:cNvSpPr>
          <p:nvPr>
            <p:ph type="body" sz="quarter" idx="10"/>
          </p:nvPr>
        </p:nvSpPr>
        <p:spPr/>
        <p:txBody>
          <a:bodyPr/>
          <a:lstStyle/>
          <a:p>
            <a:r>
              <a:rPr lang="en-GB" dirty="0"/>
              <a:t>If you are entering your 5</a:t>
            </a:r>
            <a:r>
              <a:rPr lang="en-GB" baseline="30000" dirty="0"/>
              <a:t>th</a:t>
            </a:r>
            <a:r>
              <a:rPr lang="en-GB" dirty="0"/>
              <a:t> year of the MAI programme in Sept 2022</a:t>
            </a:r>
          </a:p>
          <a:p>
            <a:r>
              <a:rPr lang="en-GB" dirty="0"/>
              <a:t>	Having met all requirements</a:t>
            </a:r>
          </a:p>
          <a:p>
            <a:r>
              <a:rPr lang="en-GB" dirty="0"/>
              <a:t>All streams/pathways</a:t>
            </a:r>
          </a:p>
          <a:p>
            <a:r>
              <a:rPr lang="en-GB" dirty="0"/>
              <a:t>	A, B, C, CD, D, Bio, EM</a:t>
            </a:r>
          </a:p>
          <a:p>
            <a:r>
              <a:rPr lang="en-GB" dirty="0"/>
              <a:t>	Some visiting students (</a:t>
            </a:r>
            <a:r>
              <a:rPr lang="en-GB" dirty="0">
                <a:hlinkClick r:id="rId4"/>
              </a:rPr>
              <a:t>InternationalEng@tcd.ie</a:t>
            </a:r>
            <a:r>
              <a:rPr lang="en-GB" dirty="0"/>
              <a:t> in School Office is your contact)</a:t>
            </a:r>
          </a:p>
        </p:txBody>
      </p:sp>
      <p:sp>
        <p:nvSpPr>
          <p:cNvPr id="5" name="Slide Number Placeholder 4">
            <a:extLst>
              <a:ext uri="{FF2B5EF4-FFF2-40B4-BE49-F238E27FC236}">
                <a16:creationId xmlns:a16="http://schemas.microsoft.com/office/drawing/2014/main" id="{7E69C512-C1CD-6243-B746-D52DD9D79B4B}"/>
              </a:ext>
            </a:extLst>
          </p:cNvPr>
          <p:cNvSpPr>
            <a:spLocks noGrp="1"/>
          </p:cNvSpPr>
          <p:nvPr>
            <p:ph type="sldNum" sz="quarter" idx="4"/>
          </p:nvPr>
        </p:nvSpPr>
        <p:spPr/>
        <p:txBody>
          <a:bodyPr/>
          <a:lstStyle/>
          <a:p>
            <a:fld id="{DDBE135E-2566-4748-853C-8A3B78F0FB00}" type="slidenum">
              <a:rPr lang="en-GB" smtClean="0"/>
              <a:pPr/>
              <a:t>2</a:t>
            </a:fld>
            <a:endParaRPr lang="en-GB" dirty="0"/>
          </a:p>
        </p:txBody>
      </p:sp>
      <p:pic>
        <p:nvPicPr>
          <p:cNvPr id="7" name="Audio 6">
            <a:hlinkClick r:id="" action="ppaction://media"/>
            <a:extLst>
              <a:ext uri="{FF2B5EF4-FFF2-40B4-BE49-F238E27FC236}">
                <a16:creationId xmlns:a16="http://schemas.microsoft.com/office/drawing/2014/main" id="{4689ABE3-EFBB-400A-AC8F-767F61A89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10083420"/>
      </p:ext>
    </p:extLst>
  </p:cSld>
  <p:clrMapOvr>
    <a:masterClrMapping/>
  </p:clrMapOvr>
  <mc:AlternateContent xmlns:mc="http://schemas.openxmlformats.org/markup-compatibility/2006" xmlns:p14="http://schemas.microsoft.com/office/powerpoint/2010/main">
    <mc:Choice Requires="p14">
      <p:transition spd="slow" p14:dur="2000" advTm="40483"/>
    </mc:Choice>
    <mc:Fallback xmlns="">
      <p:transition spd="slow" advTm="4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197C-4999-4A83-A90D-7F5850DE9853}"/>
              </a:ext>
            </a:extLst>
          </p:cNvPr>
          <p:cNvSpPr>
            <a:spLocks noGrp="1"/>
          </p:cNvSpPr>
          <p:nvPr>
            <p:ph type="title"/>
          </p:nvPr>
        </p:nvSpPr>
        <p:spPr/>
        <p:txBody>
          <a:bodyPr/>
          <a:lstStyle/>
          <a:p>
            <a:r>
              <a:rPr lang="en-GB" dirty="0"/>
              <a:t>How the MAI projects work</a:t>
            </a:r>
            <a:endParaRPr lang="en-IE" dirty="0"/>
          </a:p>
        </p:txBody>
      </p:sp>
      <p:sp>
        <p:nvSpPr>
          <p:cNvPr id="3" name="Text Placeholder 2">
            <a:extLst>
              <a:ext uri="{FF2B5EF4-FFF2-40B4-BE49-F238E27FC236}">
                <a16:creationId xmlns:a16="http://schemas.microsoft.com/office/drawing/2014/main" id="{C37F0308-E50D-41E0-A93D-F5FE46C10B8C}"/>
              </a:ext>
            </a:extLst>
          </p:cNvPr>
          <p:cNvSpPr>
            <a:spLocks noGrp="1"/>
          </p:cNvSpPr>
          <p:nvPr>
            <p:ph type="body" sz="quarter" idx="10"/>
          </p:nvPr>
        </p:nvSpPr>
        <p:spPr/>
        <p:txBody>
          <a:bodyPr/>
          <a:lstStyle/>
          <a:p>
            <a:r>
              <a:rPr lang="en-GB" dirty="0"/>
              <a:t>School level allocation</a:t>
            </a:r>
          </a:p>
          <a:p>
            <a:r>
              <a:rPr lang="en-GB" dirty="0"/>
              <a:t>	2 year programme to align projects across the school</a:t>
            </a:r>
          </a:p>
          <a:p>
            <a:r>
              <a:rPr lang="en-GB" dirty="0"/>
              <a:t>All students use a single project allocation process</a:t>
            </a:r>
          </a:p>
          <a:p>
            <a:r>
              <a:rPr lang="en-GB" dirty="0"/>
              <a:t>	You explore the projects that are available and suitable</a:t>
            </a:r>
          </a:p>
          <a:p>
            <a:r>
              <a:rPr lang="en-GB" dirty="0"/>
              <a:t>	Rank your top 10 projects</a:t>
            </a:r>
          </a:p>
          <a:p>
            <a:r>
              <a:rPr lang="en-GB" dirty="0"/>
              <a:t>Then based on ranking from JS year, starting with the student at the top of that list, you get the top available choice when we get to you on that list (CAO style)</a:t>
            </a:r>
            <a:endParaRPr lang="en-IE" dirty="0"/>
          </a:p>
        </p:txBody>
      </p:sp>
      <p:sp>
        <p:nvSpPr>
          <p:cNvPr id="5" name="Slide Number Placeholder 4">
            <a:extLst>
              <a:ext uri="{FF2B5EF4-FFF2-40B4-BE49-F238E27FC236}">
                <a16:creationId xmlns:a16="http://schemas.microsoft.com/office/drawing/2014/main" id="{3515F834-F3E9-424A-9AE3-663B91B33686}"/>
              </a:ext>
            </a:extLst>
          </p:cNvPr>
          <p:cNvSpPr>
            <a:spLocks noGrp="1"/>
          </p:cNvSpPr>
          <p:nvPr>
            <p:ph type="sldNum" sz="quarter" idx="4"/>
          </p:nvPr>
        </p:nvSpPr>
        <p:spPr/>
        <p:txBody>
          <a:bodyPr/>
          <a:lstStyle/>
          <a:p>
            <a:fld id="{DDBE135E-2566-4748-853C-8A3B78F0FB00}" type="slidenum">
              <a:rPr lang="en-GB" smtClean="0"/>
              <a:pPr/>
              <a:t>3</a:t>
            </a:fld>
            <a:endParaRPr lang="en-GB" dirty="0"/>
          </a:p>
        </p:txBody>
      </p:sp>
      <p:pic>
        <p:nvPicPr>
          <p:cNvPr id="7" name="Audio 6">
            <a:hlinkClick r:id="" action="ppaction://media"/>
            <a:extLst>
              <a:ext uri="{FF2B5EF4-FFF2-40B4-BE49-F238E27FC236}">
                <a16:creationId xmlns:a16="http://schemas.microsoft.com/office/drawing/2014/main" id="{6C6720E3-7424-4358-9A96-BBF8EE03B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31931065"/>
      </p:ext>
    </p:extLst>
  </p:cSld>
  <p:clrMapOvr>
    <a:masterClrMapping/>
  </p:clrMapOvr>
  <mc:AlternateContent xmlns:mc="http://schemas.openxmlformats.org/markup-compatibility/2006" xmlns:p14="http://schemas.microsoft.com/office/powerpoint/2010/main">
    <mc:Choice Requires="p14">
      <p:transition spd="slow" p14:dur="2000" advTm="85183"/>
    </mc:Choice>
    <mc:Fallback xmlns="">
      <p:transition spd="slow" advTm="8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9E29-BC8C-41E2-A684-3156A2019275}"/>
              </a:ext>
            </a:extLst>
          </p:cNvPr>
          <p:cNvSpPr>
            <a:spLocks noGrp="1"/>
          </p:cNvSpPr>
          <p:nvPr>
            <p:ph type="title"/>
          </p:nvPr>
        </p:nvSpPr>
        <p:spPr/>
        <p:txBody>
          <a:bodyPr/>
          <a:lstStyle/>
          <a:p>
            <a:r>
              <a:rPr lang="en-GB" dirty="0"/>
              <a:t>Making a choice (1)</a:t>
            </a:r>
            <a:endParaRPr lang="en-IE" dirty="0"/>
          </a:p>
        </p:txBody>
      </p:sp>
      <p:sp>
        <p:nvSpPr>
          <p:cNvPr id="3" name="Text Placeholder 2">
            <a:extLst>
              <a:ext uri="{FF2B5EF4-FFF2-40B4-BE49-F238E27FC236}">
                <a16:creationId xmlns:a16="http://schemas.microsoft.com/office/drawing/2014/main" id="{10CC251B-CD1C-4849-94A0-10136D1A2B07}"/>
              </a:ext>
            </a:extLst>
          </p:cNvPr>
          <p:cNvSpPr>
            <a:spLocks noGrp="1"/>
          </p:cNvSpPr>
          <p:nvPr>
            <p:ph type="body" sz="quarter" idx="10"/>
          </p:nvPr>
        </p:nvSpPr>
        <p:spPr/>
        <p:txBody>
          <a:bodyPr/>
          <a:lstStyle/>
          <a:p>
            <a:r>
              <a:rPr lang="en-GB" dirty="0"/>
              <a:t>MAI projects must have a research element</a:t>
            </a:r>
          </a:p>
          <a:p>
            <a:r>
              <a:rPr lang="en-GB" dirty="0"/>
              <a:t>30ECTS – through the two Semesters</a:t>
            </a:r>
          </a:p>
          <a:p>
            <a:r>
              <a:rPr lang="en-GB" dirty="0"/>
              <a:t>Half your time in 5</a:t>
            </a:r>
            <a:r>
              <a:rPr lang="en-GB" baseline="30000" dirty="0"/>
              <a:t>th</a:t>
            </a:r>
            <a:r>
              <a:rPr lang="en-GB" dirty="0"/>
              <a:t> year</a:t>
            </a:r>
          </a:p>
          <a:p>
            <a:r>
              <a:rPr lang="en-GB" dirty="0"/>
              <a:t>Something you are motivated by, willing to work hard on</a:t>
            </a:r>
          </a:p>
          <a:p>
            <a:r>
              <a:rPr lang="en-GB" dirty="0"/>
              <a:t>	25 hours a week is the indicative student effort</a:t>
            </a:r>
            <a:endParaRPr lang="en-IE" dirty="0"/>
          </a:p>
        </p:txBody>
      </p:sp>
      <p:sp>
        <p:nvSpPr>
          <p:cNvPr id="5" name="Slide Number Placeholder 4">
            <a:extLst>
              <a:ext uri="{FF2B5EF4-FFF2-40B4-BE49-F238E27FC236}">
                <a16:creationId xmlns:a16="http://schemas.microsoft.com/office/drawing/2014/main" id="{E33998CB-8B9D-491D-B698-D44CF804D0F8}"/>
              </a:ext>
            </a:extLst>
          </p:cNvPr>
          <p:cNvSpPr>
            <a:spLocks noGrp="1"/>
          </p:cNvSpPr>
          <p:nvPr>
            <p:ph type="sldNum" sz="quarter" idx="4"/>
          </p:nvPr>
        </p:nvSpPr>
        <p:spPr/>
        <p:txBody>
          <a:bodyPr/>
          <a:lstStyle/>
          <a:p>
            <a:fld id="{DDBE135E-2566-4748-853C-8A3B78F0FB00}" type="slidenum">
              <a:rPr lang="en-GB" smtClean="0"/>
              <a:pPr/>
              <a:t>4</a:t>
            </a:fld>
            <a:endParaRPr lang="en-GB" dirty="0"/>
          </a:p>
        </p:txBody>
      </p:sp>
      <p:pic>
        <p:nvPicPr>
          <p:cNvPr id="7" name="Audio 6">
            <a:hlinkClick r:id="" action="ppaction://media"/>
            <a:extLst>
              <a:ext uri="{FF2B5EF4-FFF2-40B4-BE49-F238E27FC236}">
                <a16:creationId xmlns:a16="http://schemas.microsoft.com/office/drawing/2014/main" id="{2EC3A427-06B8-43BE-901A-3B47CAB3A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844715851"/>
      </p:ext>
    </p:extLst>
  </p:cSld>
  <p:clrMapOvr>
    <a:masterClrMapping/>
  </p:clrMapOvr>
  <mc:AlternateContent xmlns:mc="http://schemas.openxmlformats.org/markup-compatibility/2006" xmlns:p14="http://schemas.microsoft.com/office/powerpoint/2010/main">
    <mc:Choice Requires="p14">
      <p:transition spd="slow" p14:dur="2000" advTm="71459"/>
    </mc:Choice>
    <mc:Fallback xmlns="">
      <p:transition spd="slow" advTm="7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7DF8-020A-458D-A725-DBF587B7C938}"/>
              </a:ext>
            </a:extLst>
          </p:cNvPr>
          <p:cNvSpPr>
            <a:spLocks noGrp="1"/>
          </p:cNvSpPr>
          <p:nvPr>
            <p:ph type="title"/>
          </p:nvPr>
        </p:nvSpPr>
        <p:spPr/>
        <p:txBody>
          <a:bodyPr/>
          <a:lstStyle/>
          <a:p>
            <a:r>
              <a:rPr lang="en-GB" dirty="0"/>
              <a:t>Making a choice (2)</a:t>
            </a:r>
            <a:endParaRPr lang="en-IE" dirty="0"/>
          </a:p>
        </p:txBody>
      </p:sp>
      <p:sp>
        <p:nvSpPr>
          <p:cNvPr id="3" name="Text Placeholder 2">
            <a:extLst>
              <a:ext uri="{FF2B5EF4-FFF2-40B4-BE49-F238E27FC236}">
                <a16:creationId xmlns:a16="http://schemas.microsoft.com/office/drawing/2014/main" id="{A891A2F7-781E-4F2F-80D8-D086C43CC48A}"/>
              </a:ext>
            </a:extLst>
          </p:cNvPr>
          <p:cNvSpPr>
            <a:spLocks noGrp="1"/>
          </p:cNvSpPr>
          <p:nvPr>
            <p:ph type="body" sz="quarter" idx="10"/>
          </p:nvPr>
        </p:nvSpPr>
        <p:spPr/>
        <p:txBody>
          <a:bodyPr/>
          <a:lstStyle/>
          <a:p>
            <a:r>
              <a:rPr lang="en-GB" dirty="0"/>
              <a:t>Start with the high level list of project</a:t>
            </a:r>
          </a:p>
          <a:p>
            <a:r>
              <a:rPr lang="en-GB" dirty="0"/>
              <a:t>	Excel Sheet</a:t>
            </a:r>
          </a:p>
          <a:p>
            <a:r>
              <a:rPr lang="en-GB" dirty="0"/>
              <a:t>	MAI_project_summary_2223.xls</a:t>
            </a:r>
          </a:p>
          <a:p>
            <a:r>
              <a:rPr lang="en-GB" dirty="0"/>
              <a:t>Lists all project titles, stream suitability, keywords</a:t>
            </a:r>
          </a:p>
          <a:p>
            <a:r>
              <a:rPr lang="en-GB" dirty="0"/>
              <a:t>	Can filter by stream, search for keywords</a:t>
            </a:r>
          </a:p>
        </p:txBody>
      </p:sp>
      <p:sp>
        <p:nvSpPr>
          <p:cNvPr id="5" name="Slide Number Placeholder 4">
            <a:extLst>
              <a:ext uri="{FF2B5EF4-FFF2-40B4-BE49-F238E27FC236}">
                <a16:creationId xmlns:a16="http://schemas.microsoft.com/office/drawing/2014/main" id="{48DAB1FA-110B-4B62-8FCB-6FBB5657FC2F}"/>
              </a:ext>
            </a:extLst>
          </p:cNvPr>
          <p:cNvSpPr>
            <a:spLocks noGrp="1"/>
          </p:cNvSpPr>
          <p:nvPr>
            <p:ph type="sldNum" sz="quarter" idx="4"/>
          </p:nvPr>
        </p:nvSpPr>
        <p:spPr/>
        <p:txBody>
          <a:bodyPr/>
          <a:lstStyle/>
          <a:p>
            <a:fld id="{DDBE135E-2566-4748-853C-8A3B78F0FB00}" type="slidenum">
              <a:rPr lang="en-GB" smtClean="0"/>
              <a:pPr/>
              <a:t>5</a:t>
            </a:fld>
            <a:endParaRPr lang="en-GB" dirty="0"/>
          </a:p>
        </p:txBody>
      </p:sp>
      <p:pic>
        <p:nvPicPr>
          <p:cNvPr id="7" name="Audio 6">
            <a:hlinkClick r:id="" action="ppaction://media"/>
            <a:extLst>
              <a:ext uri="{FF2B5EF4-FFF2-40B4-BE49-F238E27FC236}">
                <a16:creationId xmlns:a16="http://schemas.microsoft.com/office/drawing/2014/main" id="{0A5C7724-A53D-4160-AAC6-54E67137B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45885007"/>
      </p:ext>
    </p:extLst>
  </p:cSld>
  <p:clrMapOvr>
    <a:masterClrMapping/>
  </p:clrMapOvr>
  <mc:AlternateContent xmlns:mc="http://schemas.openxmlformats.org/markup-compatibility/2006" xmlns:p14="http://schemas.microsoft.com/office/powerpoint/2010/main">
    <mc:Choice Requires="p14">
      <p:transition spd="slow" p14:dur="2000" advTm="30219"/>
    </mc:Choice>
    <mc:Fallback xmlns="">
      <p:transition spd="slow" advTm="3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0706-4326-4209-8F61-449E8A805DD9}"/>
              </a:ext>
            </a:extLst>
          </p:cNvPr>
          <p:cNvSpPr>
            <a:spLocks noGrp="1"/>
          </p:cNvSpPr>
          <p:nvPr>
            <p:ph type="title"/>
          </p:nvPr>
        </p:nvSpPr>
        <p:spPr/>
        <p:txBody>
          <a:bodyPr/>
          <a:lstStyle/>
          <a:p>
            <a:r>
              <a:rPr lang="en-GB" dirty="0"/>
              <a:t>The summary spreadsheet</a:t>
            </a:r>
            <a:endParaRPr lang="en-IE" dirty="0"/>
          </a:p>
        </p:txBody>
      </p:sp>
      <p:sp>
        <p:nvSpPr>
          <p:cNvPr id="5" name="Slide Number Placeholder 4">
            <a:extLst>
              <a:ext uri="{FF2B5EF4-FFF2-40B4-BE49-F238E27FC236}">
                <a16:creationId xmlns:a16="http://schemas.microsoft.com/office/drawing/2014/main" id="{05A8C92B-F3B6-4C19-B328-C50E21C37AB7}"/>
              </a:ext>
            </a:extLst>
          </p:cNvPr>
          <p:cNvSpPr>
            <a:spLocks noGrp="1"/>
          </p:cNvSpPr>
          <p:nvPr>
            <p:ph type="sldNum" sz="quarter" idx="4"/>
          </p:nvPr>
        </p:nvSpPr>
        <p:spPr/>
        <p:txBody>
          <a:bodyPr/>
          <a:lstStyle/>
          <a:p>
            <a:fld id="{DDBE135E-2566-4748-853C-8A3B78F0FB00}" type="slidenum">
              <a:rPr lang="en-GB" smtClean="0"/>
              <a:pPr/>
              <a:t>6</a:t>
            </a:fld>
            <a:endParaRPr lang="en-GB" dirty="0"/>
          </a:p>
        </p:txBody>
      </p:sp>
      <p:pic>
        <p:nvPicPr>
          <p:cNvPr id="7" name="Picture 6">
            <a:extLst>
              <a:ext uri="{FF2B5EF4-FFF2-40B4-BE49-F238E27FC236}">
                <a16:creationId xmlns:a16="http://schemas.microsoft.com/office/drawing/2014/main" id="{20D1AD1A-DF2E-4D01-9FC7-62F1D1D9F7A1}"/>
              </a:ext>
            </a:extLst>
          </p:cNvPr>
          <p:cNvPicPr>
            <a:picLocks noChangeAspect="1"/>
          </p:cNvPicPr>
          <p:nvPr/>
        </p:nvPicPr>
        <p:blipFill>
          <a:blip r:embed="rId4"/>
          <a:stretch>
            <a:fillRect/>
          </a:stretch>
        </p:blipFill>
        <p:spPr>
          <a:xfrm>
            <a:off x="1192918" y="854564"/>
            <a:ext cx="7144775" cy="4018936"/>
          </a:xfrm>
          <a:prstGeom prst="rect">
            <a:avLst/>
          </a:prstGeom>
        </p:spPr>
      </p:pic>
      <p:sp>
        <p:nvSpPr>
          <p:cNvPr id="10" name="Oval 9">
            <a:extLst>
              <a:ext uri="{FF2B5EF4-FFF2-40B4-BE49-F238E27FC236}">
                <a16:creationId xmlns:a16="http://schemas.microsoft.com/office/drawing/2014/main" id="{D786F0A4-269D-42F7-B36D-4A045A8718BB}"/>
              </a:ext>
            </a:extLst>
          </p:cNvPr>
          <p:cNvSpPr/>
          <p:nvPr/>
        </p:nvSpPr>
        <p:spPr>
          <a:xfrm>
            <a:off x="61349" y="879589"/>
            <a:ext cx="902715" cy="5492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Project Codes</a:t>
            </a:r>
            <a:endParaRPr lang="en-IE" dirty="0"/>
          </a:p>
        </p:txBody>
      </p:sp>
      <p:cxnSp>
        <p:nvCxnSpPr>
          <p:cNvPr id="12" name="Straight Arrow Connector 11">
            <a:extLst>
              <a:ext uri="{FF2B5EF4-FFF2-40B4-BE49-F238E27FC236}">
                <a16:creationId xmlns:a16="http://schemas.microsoft.com/office/drawing/2014/main" id="{36A15B61-AF17-47B7-ABE3-A0AF7372D406}"/>
              </a:ext>
            </a:extLst>
          </p:cNvPr>
          <p:cNvCxnSpPr/>
          <p:nvPr/>
        </p:nvCxnSpPr>
        <p:spPr>
          <a:xfrm>
            <a:off x="896871" y="1273979"/>
            <a:ext cx="400232" cy="3096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3D3C53E-9178-4B1A-9948-5003EA1D216F}"/>
              </a:ext>
            </a:extLst>
          </p:cNvPr>
          <p:cNvSpPr/>
          <p:nvPr/>
        </p:nvSpPr>
        <p:spPr>
          <a:xfrm>
            <a:off x="6397880" y="186970"/>
            <a:ext cx="1954420" cy="598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Project suitable for these streams (yes/no)</a:t>
            </a:r>
            <a:endParaRPr lang="en-IE" dirty="0"/>
          </a:p>
        </p:txBody>
      </p:sp>
      <p:cxnSp>
        <p:nvCxnSpPr>
          <p:cNvPr id="14" name="Straight Arrow Connector 13">
            <a:extLst>
              <a:ext uri="{FF2B5EF4-FFF2-40B4-BE49-F238E27FC236}">
                <a16:creationId xmlns:a16="http://schemas.microsoft.com/office/drawing/2014/main" id="{0439CCE7-2D56-4F53-87BB-7B7893E888FA}"/>
              </a:ext>
            </a:extLst>
          </p:cNvPr>
          <p:cNvCxnSpPr>
            <a:cxnSpLocks/>
          </p:cNvCxnSpPr>
          <p:nvPr/>
        </p:nvCxnSpPr>
        <p:spPr>
          <a:xfrm flipH="1">
            <a:off x="6833168" y="808758"/>
            <a:ext cx="403640" cy="6607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4B86B50-7097-4730-BC64-D1875EFB5087}"/>
              </a:ext>
            </a:extLst>
          </p:cNvPr>
          <p:cNvSpPr/>
          <p:nvPr/>
        </p:nvSpPr>
        <p:spPr>
          <a:xfrm>
            <a:off x="4507729" y="546787"/>
            <a:ext cx="1066313" cy="4271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Keywords</a:t>
            </a:r>
            <a:endParaRPr lang="en-IE" dirty="0"/>
          </a:p>
        </p:txBody>
      </p:sp>
      <p:cxnSp>
        <p:nvCxnSpPr>
          <p:cNvPr id="17" name="Straight Arrow Connector 16">
            <a:extLst>
              <a:ext uri="{FF2B5EF4-FFF2-40B4-BE49-F238E27FC236}">
                <a16:creationId xmlns:a16="http://schemas.microsoft.com/office/drawing/2014/main" id="{0C4A6C2F-5EAB-49C5-A7A0-F811FC8F07FD}"/>
              </a:ext>
            </a:extLst>
          </p:cNvPr>
          <p:cNvCxnSpPr>
            <a:cxnSpLocks/>
          </p:cNvCxnSpPr>
          <p:nvPr/>
        </p:nvCxnSpPr>
        <p:spPr>
          <a:xfrm flipH="1">
            <a:off x="4910883" y="972384"/>
            <a:ext cx="44308" cy="497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942BE0A3-70F4-41D9-9075-FCC92E769C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52990571"/>
      </p:ext>
    </p:extLst>
  </p:cSld>
  <p:clrMapOvr>
    <a:masterClrMapping/>
  </p:clrMapOvr>
  <mc:AlternateContent xmlns:mc="http://schemas.openxmlformats.org/markup-compatibility/2006" xmlns:p14="http://schemas.microsoft.com/office/powerpoint/2010/main">
    <mc:Choice Requires="p14">
      <p:transition spd="slow" p14:dur="2000" advTm="69090"/>
    </mc:Choice>
    <mc:Fallback xmlns="">
      <p:transition spd="slow" advTm="6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78E75-3838-423E-82B5-91858A4BEB3F}"/>
              </a:ext>
            </a:extLst>
          </p:cNvPr>
          <p:cNvSpPr>
            <a:spLocks noGrp="1"/>
          </p:cNvSpPr>
          <p:nvPr>
            <p:ph type="title"/>
          </p:nvPr>
        </p:nvSpPr>
        <p:spPr/>
        <p:txBody>
          <a:bodyPr/>
          <a:lstStyle/>
          <a:p>
            <a:r>
              <a:rPr lang="en-GB" dirty="0"/>
              <a:t>Filtering the summary sheet</a:t>
            </a:r>
            <a:endParaRPr lang="en-IE" dirty="0"/>
          </a:p>
        </p:txBody>
      </p:sp>
      <p:sp>
        <p:nvSpPr>
          <p:cNvPr id="22" name="Text Placeholder 21">
            <a:extLst>
              <a:ext uri="{FF2B5EF4-FFF2-40B4-BE49-F238E27FC236}">
                <a16:creationId xmlns:a16="http://schemas.microsoft.com/office/drawing/2014/main" id="{540C70F0-4DB8-46AB-B451-7866953C1B72}"/>
              </a:ext>
            </a:extLst>
          </p:cNvPr>
          <p:cNvSpPr>
            <a:spLocks noGrp="1"/>
          </p:cNvSpPr>
          <p:nvPr>
            <p:ph type="body" sz="quarter" idx="10"/>
          </p:nvPr>
        </p:nvSpPr>
        <p:spPr>
          <a:xfrm>
            <a:off x="5086047" y="1486189"/>
            <a:ext cx="3819525" cy="2990766"/>
          </a:xfrm>
        </p:spPr>
        <p:txBody>
          <a:bodyPr/>
          <a:lstStyle/>
          <a:p>
            <a:r>
              <a:rPr lang="en-GB" dirty="0"/>
              <a:t>This will reduce the list to only show titles suitable for a particular stream (B in this example)</a:t>
            </a:r>
          </a:p>
          <a:p>
            <a:r>
              <a:rPr lang="en-GB" dirty="0"/>
              <a:t>Note many projects are suitable for multiple streams</a:t>
            </a:r>
          </a:p>
          <a:p>
            <a:r>
              <a:rPr lang="en-GB" dirty="0"/>
              <a:t>The academic supervisor will focus the project according to your background</a:t>
            </a:r>
          </a:p>
          <a:p>
            <a:r>
              <a:rPr lang="en-GB" dirty="0"/>
              <a:t>Your supervisor does not have to be from your own “home” stream</a:t>
            </a:r>
            <a:endParaRPr lang="en-IE" dirty="0"/>
          </a:p>
        </p:txBody>
      </p:sp>
      <p:sp>
        <p:nvSpPr>
          <p:cNvPr id="5" name="Slide Number Placeholder 4">
            <a:extLst>
              <a:ext uri="{FF2B5EF4-FFF2-40B4-BE49-F238E27FC236}">
                <a16:creationId xmlns:a16="http://schemas.microsoft.com/office/drawing/2014/main" id="{B1AFFF6B-472B-4143-A415-0BCF6E66D8C4}"/>
              </a:ext>
            </a:extLst>
          </p:cNvPr>
          <p:cNvSpPr>
            <a:spLocks noGrp="1"/>
          </p:cNvSpPr>
          <p:nvPr>
            <p:ph type="sldNum" sz="quarter" idx="4"/>
          </p:nvPr>
        </p:nvSpPr>
        <p:spPr/>
        <p:txBody>
          <a:bodyPr/>
          <a:lstStyle/>
          <a:p>
            <a:fld id="{DDBE135E-2566-4748-853C-8A3B78F0FB00}" type="slidenum">
              <a:rPr lang="en-GB" smtClean="0"/>
              <a:pPr/>
              <a:t>7</a:t>
            </a:fld>
            <a:endParaRPr lang="en-GB" dirty="0"/>
          </a:p>
        </p:txBody>
      </p:sp>
      <p:pic>
        <p:nvPicPr>
          <p:cNvPr id="8" name="Picture 7">
            <a:extLst>
              <a:ext uri="{FF2B5EF4-FFF2-40B4-BE49-F238E27FC236}">
                <a16:creationId xmlns:a16="http://schemas.microsoft.com/office/drawing/2014/main" id="{967B7CC5-BA4B-4827-AB6C-88F39D500F30}"/>
              </a:ext>
            </a:extLst>
          </p:cNvPr>
          <p:cNvPicPr>
            <a:picLocks noChangeAspect="1"/>
          </p:cNvPicPr>
          <p:nvPr/>
        </p:nvPicPr>
        <p:blipFill rotWithShape="1">
          <a:blip r:embed="rId4"/>
          <a:srcRect l="54696" r="7956" b="44628"/>
          <a:stretch/>
        </p:blipFill>
        <p:spPr>
          <a:xfrm>
            <a:off x="297296" y="1583648"/>
            <a:ext cx="3415071" cy="2848077"/>
          </a:xfrm>
          <a:prstGeom prst="rect">
            <a:avLst/>
          </a:prstGeom>
        </p:spPr>
      </p:pic>
      <p:sp>
        <p:nvSpPr>
          <p:cNvPr id="9" name="Oval 8">
            <a:extLst>
              <a:ext uri="{FF2B5EF4-FFF2-40B4-BE49-F238E27FC236}">
                <a16:creationId xmlns:a16="http://schemas.microsoft.com/office/drawing/2014/main" id="{17126315-371F-4C1A-94D7-D08158A33C00}"/>
              </a:ext>
            </a:extLst>
          </p:cNvPr>
          <p:cNvSpPr/>
          <p:nvPr/>
        </p:nvSpPr>
        <p:spPr>
          <a:xfrm>
            <a:off x="1129788" y="728597"/>
            <a:ext cx="902715" cy="5492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1. Click to filter</a:t>
            </a:r>
            <a:endParaRPr lang="en-IE" dirty="0"/>
          </a:p>
        </p:txBody>
      </p:sp>
      <p:cxnSp>
        <p:nvCxnSpPr>
          <p:cNvPr id="10" name="Straight Arrow Connector 9">
            <a:extLst>
              <a:ext uri="{FF2B5EF4-FFF2-40B4-BE49-F238E27FC236}">
                <a16:creationId xmlns:a16="http://schemas.microsoft.com/office/drawing/2014/main" id="{D251461A-493E-498F-8FD3-99D3BB965972}"/>
              </a:ext>
            </a:extLst>
          </p:cNvPr>
          <p:cNvCxnSpPr>
            <a:cxnSpLocks/>
          </p:cNvCxnSpPr>
          <p:nvPr/>
        </p:nvCxnSpPr>
        <p:spPr>
          <a:xfrm>
            <a:off x="1631400" y="1271639"/>
            <a:ext cx="0" cy="11575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0EF4239-FF0A-40F6-9595-1CF53AF94F16}"/>
              </a:ext>
            </a:extLst>
          </p:cNvPr>
          <p:cNvSpPr/>
          <p:nvPr/>
        </p:nvSpPr>
        <p:spPr>
          <a:xfrm>
            <a:off x="3795968" y="2693410"/>
            <a:ext cx="1326638" cy="987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2. Show projects with a “yes” for B(Mech) stream</a:t>
            </a:r>
            <a:endParaRPr lang="en-IE" dirty="0"/>
          </a:p>
        </p:txBody>
      </p:sp>
      <p:cxnSp>
        <p:nvCxnSpPr>
          <p:cNvPr id="13" name="Straight Arrow Connector 12">
            <a:extLst>
              <a:ext uri="{FF2B5EF4-FFF2-40B4-BE49-F238E27FC236}">
                <a16:creationId xmlns:a16="http://schemas.microsoft.com/office/drawing/2014/main" id="{DFB3581C-BAE0-4B09-A260-D45FACA0E11A}"/>
              </a:ext>
            </a:extLst>
          </p:cNvPr>
          <p:cNvCxnSpPr>
            <a:cxnSpLocks/>
          </p:cNvCxnSpPr>
          <p:nvPr/>
        </p:nvCxnSpPr>
        <p:spPr>
          <a:xfrm flipH="1">
            <a:off x="1045498" y="3084052"/>
            <a:ext cx="2750470" cy="3932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1A0E632-1D78-4801-8852-9149DCC5DE67}"/>
              </a:ext>
            </a:extLst>
          </p:cNvPr>
          <p:cNvSpPr/>
          <p:nvPr/>
        </p:nvSpPr>
        <p:spPr>
          <a:xfrm>
            <a:off x="4007929" y="3984101"/>
            <a:ext cx="902715" cy="492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3. Click OK</a:t>
            </a:r>
            <a:endParaRPr lang="en-IE" dirty="0"/>
          </a:p>
        </p:txBody>
      </p:sp>
      <p:cxnSp>
        <p:nvCxnSpPr>
          <p:cNvPr id="17" name="Straight Arrow Connector 16">
            <a:extLst>
              <a:ext uri="{FF2B5EF4-FFF2-40B4-BE49-F238E27FC236}">
                <a16:creationId xmlns:a16="http://schemas.microsoft.com/office/drawing/2014/main" id="{B29F3491-2BC8-4D4C-A39A-C66A76DA36AE}"/>
              </a:ext>
            </a:extLst>
          </p:cNvPr>
          <p:cNvCxnSpPr>
            <a:cxnSpLocks/>
          </p:cNvCxnSpPr>
          <p:nvPr/>
        </p:nvCxnSpPr>
        <p:spPr>
          <a:xfrm flipH="1">
            <a:off x="1219204" y="4286865"/>
            <a:ext cx="2795635" cy="58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66A40335-A362-4BE7-8385-527EE2BAF8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25580733"/>
      </p:ext>
    </p:extLst>
  </p:cSld>
  <p:clrMapOvr>
    <a:masterClrMapping/>
  </p:clrMapOvr>
  <mc:AlternateContent xmlns:mc="http://schemas.openxmlformats.org/markup-compatibility/2006" xmlns:p14="http://schemas.microsoft.com/office/powerpoint/2010/main">
    <mc:Choice Requires="p14">
      <p:transition spd="slow" p14:dur="2000" advTm="55089"/>
    </mc:Choice>
    <mc:Fallback xmlns="">
      <p:transition spd="slow" advTm="5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CF29-8A44-43D5-B3F7-8290B607DB0A}"/>
              </a:ext>
            </a:extLst>
          </p:cNvPr>
          <p:cNvSpPr>
            <a:spLocks noGrp="1"/>
          </p:cNvSpPr>
          <p:nvPr>
            <p:ph type="title"/>
          </p:nvPr>
        </p:nvSpPr>
        <p:spPr/>
        <p:txBody>
          <a:bodyPr/>
          <a:lstStyle/>
          <a:p>
            <a:r>
              <a:rPr lang="en-GB" dirty="0"/>
              <a:t>More detailed information </a:t>
            </a:r>
            <a:endParaRPr lang="en-IE" dirty="0"/>
          </a:p>
        </p:txBody>
      </p:sp>
      <p:sp>
        <p:nvSpPr>
          <p:cNvPr id="4" name="Text Placeholder 3">
            <a:extLst>
              <a:ext uri="{FF2B5EF4-FFF2-40B4-BE49-F238E27FC236}">
                <a16:creationId xmlns:a16="http://schemas.microsoft.com/office/drawing/2014/main" id="{6DADBD0F-40F5-4A37-A9AA-A97E0DCE454E}"/>
              </a:ext>
            </a:extLst>
          </p:cNvPr>
          <p:cNvSpPr>
            <a:spLocks noGrp="1"/>
          </p:cNvSpPr>
          <p:nvPr>
            <p:ph type="body" sz="quarter" idx="10"/>
          </p:nvPr>
        </p:nvSpPr>
        <p:spPr/>
        <p:txBody>
          <a:bodyPr/>
          <a:lstStyle/>
          <a:p>
            <a:r>
              <a:rPr lang="en-GB" dirty="0"/>
              <a:t>Use the PDF of projects to get more detailed information</a:t>
            </a:r>
          </a:p>
          <a:p>
            <a:r>
              <a:rPr lang="en-GB" dirty="0"/>
              <a:t>	MAI_projects_2223.pdf</a:t>
            </a:r>
          </a:p>
          <a:p>
            <a:r>
              <a:rPr lang="en-GB" dirty="0"/>
              <a:t>This document gives details of over 200 projects!!</a:t>
            </a:r>
          </a:p>
          <a:p>
            <a:r>
              <a:rPr lang="en-GB" dirty="0"/>
              <a:t>You need to find 10 you are interested in, and rank them</a:t>
            </a:r>
            <a:endParaRPr lang="en-IE" dirty="0"/>
          </a:p>
          <a:p>
            <a:endParaRPr lang="en-IE" dirty="0"/>
          </a:p>
        </p:txBody>
      </p:sp>
      <p:sp>
        <p:nvSpPr>
          <p:cNvPr id="5" name="Text Placeholder 4">
            <a:extLst>
              <a:ext uri="{FF2B5EF4-FFF2-40B4-BE49-F238E27FC236}">
                <a16:creationId xmlns:a16="http://schemas.microsoft.com/office/drawing/2014/main" id="{2966EC9D-7DD0-461E-A6D5-E6D9003137EE}"/>
              </a:ext>
            </a:extLst>
          </p:cNvPr>
          <p:cNvSpPr>
            <a:spLocks noGrp="1"/>
          </p:cNvSpPr>
          <p:nvPr>
            <p:ph type="body" sz="quarter" idx="11"/>
          </p:nvPr>
        </p:nvSpPr>
        <p:spPr/>
        <p:txBody>
          <a:bodyPr/>
          <a:lstStyle/>
          <a:p>
            <a:r>
              <a:rPr lang="en-GB" dirty="0"/>
              <a:t>To help you make an informed choice</a:t>
            </a:r>
            <a:endParaRPr lang="en-IE" dirty="0"/>
          </a:p>
        </p:txBody>
      </p:sp>
      <p:sp>
        <p:nvSpPr>
          <p:cNvPr id="3" name="Slide Number Placeholder 2">
            <a:extLst>
              <a:ext uri="{FF2B5EF4-FFF2-40B4-BE49-F238E27FC236}">
                <a16:creationId xmlns:a16="http://schemas.microsoft.com/office/drawing/2014/main" id="{A4216922-167C-46DF-BE76-BD9C5E6B4926}"/>
              </a:ext>
            </a:extLst>
          </p:cNvPr>
          <p:cNvSpPr>
            <a:spLocks noGrp="1"/>
          </p:cNvSpPr>
          <p:nvPr>
            <p:ph type="sldNum" sz="quarter" idx="4"/>
          </p:nvPr>
        </p:nvSpPr>
        <p:spPr/>
        <p:txBody>
          <a:bodyPr/>
          <a:lstStyle/>
          <a:p>
            <a:fld id="{DDBE135E-2566-4748-853C-8A3B78F0FB00}" type="slidenum">
              <a:rPr lang="en-GB" smtClean="0"/>
              <a:pPr/>
              <a:t>8</a:t>
            </a:fld>
            <a:endParaRPr lang="en-GB" dirty="0"/>
          </a:p>
        </p:txBody>
      </p:sp>
      <p:pic>
        <p:nvPicPr>
          <p:cNvPr id="7" name="Audio 6">
            <a:hlinkClick r:id="" action="ppaction://media"/>
            <a:extLst>
              <a:ext uri="{FF2B5EF4-FFF2-40B4-BE49-F238E27FC236}">
                <a16:creationId xmlns:a16="http://schemas.microsoft.com/office/drawing/2014/main" id="{D2460407-52E7-42FA-A384-CE444D6489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56558424"/>
      </p:ext>
    </p:extLst>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2A03-61D3-49F0-B524-2B442F501AA0}"/>
              </a:ext>
            </a:extLst>
          </p:cNvPr>
          <p:cNvSpPr>
            <a:spLocks noGrp="1"/>
          </p:cNvSpPr>
          <p:nvPr>
            <p:ph type="title"/>
          </p:nvPr>
        </p:nvSpPr>
        <p:spPr/>
        <p:txBody>
          <a:bodyPr/>
          <a:lstStyle/>
          <a:p>
            <a:r>
              <a:rPr lang="en-GB" dirty="0"/>
              <a:t>Sample Description</a:t>
            </a:r>
            <a:endParaRPr lang="en-IE" dirty="0"/>
          </a:p>
        </p:txBody>
      </p:sp>
      <p:sp>
        <p:nvSpPr>
          <p:cNvPr id="3" name="Slide Number Placeholder 2">
            <a:extLst>
              <a:ext uri="{FF2B5EF4-FFF2-40B4-BE49-F238E27FC236}">
                <a16:creationId xmlns:a16="http://schemas.microsoft.com/office/drawing/2014/main" id="{85AC13E4-F712-46C2-9D2F-50D6A2DBC5AE}"/>
              </a:ext>
            </a:extLst>
          </p:cNvPr>
          <p:cNvSpPr>
            <a:spLocks noGrp="1"/>
          </p:cNvSpPr>
          <p:nvPr>
            <p:ph type="sldNum" sz="quarter" idx="4"/>
          </p:nvPr>
        </p:nvSpPr>
        <p:spPr/>
        <p:txBody>
          <a:bodyPr/>
          <a:lstStyle/>
          <a:p>
            <a:fld id="{DDBE135E-2566-4748-853C-8A3B78F0FB00}" type="slidenum">
              <a:rPr lang="en-GB" smtClean="0"/>
              <a:pPr/>
              <a:t>9</a:t>
            </a:fld>
            <a:endParaRPr lang="en-GB" dirty="0"/>
          </a:p>
        </p:txBody>
      </p:sp>
      <p:pic>
        <p:nvPicPr>
          <p:cNvPr id="5" name="Picture 4">
            <a:extLst>
              <a:ext uri="{FF2B5EF4-FFF2-40B4-BE49-F238E27FC236}">
                <a16:creationId xmlns:a16="http://schemas.microsoft.com/office/drawing/2014/main" id="{90D85E28-578D-456B-90E0-0381EBAF1F6D}"/>
              </a:ext>
            </a:extLst>
          </p:cNvPr>
          <p:cNvPicPr>
            <a:picLocks noChangeAspect="1"/>
          </p:cNvPicPr>
          <p:nvPr/>
        </p:nvPicPr>
        <p:blipFill rotWithShape="1">
          <a:blip r:embed="rId4"/>
          <a:srcRect l="25896" t="15369" r="25027" b="8009"/>
          <a:stretch/>
        </p:blipFill>
        <p:spPr>
          <a:xfrm>
            <a:off x="1979561" y="898013"/>
            <a:ext cx="4440903" cy="3900129"/>
          </a:xfrm>
          <a:prstGeom prst="rect">
            <a:avLst/>
          </a:prstGeom>
        </p:spPr>
      </p:pic>
      <p:sp>
        <p:nvSpPr>
          <p:cNvPr id="6" name="Oval 5">
            <a:extLst>
              <a:ext uri="{FF2B5EF4-FFF2-40B4-BE49-F238E27FC236}">
                <a16:creationId xmlns:a16="http://schemas.microsoft.com/office/drawing/2014/main" id="{3559A019-F52A-4E42-A8C3-7EB2D38E8300}"/>
              </a:ext>
            </a:extLst>
          </p:cNvPr>
          <p:cNvSpPr/>
          <p:nvPr/>
        </p:nvSpPr>
        <p:spPr>
          <a:xfrm>
            <a:off x="6486263" y="3305021"/>
            <a:ext cx="2267467" cy="492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Is it suitable for someone in my stream?</a:t>
            </a:r>
            <a:endParaRPr lang="en-IE" dirty="0"/>
          </a:p>
        </p:txBody>
      </p:sp>
      <p:cxnSp>
        <p:nvCxnSpPr>
          <p:cNvPr id="7" name="Straight Arrow Connector 6">
            <a:extLst>
              <a:ext uri="{FF2B5EF4-FFF2-40B4-BE49-F238E27FC236}">
                <a16:creationId xmlns:a16="http://schemas.microsoft.com/office/drawing/2014/main" id="{F589DE09-60CA-451F-A775-D94FBDB9A656}"/>
              </a:ext>
            </a:extLst>
          </p:cNvPr>
          <p:cNvCxnSpPr>
            <a:cxnSpLocks/>
          </p:cNvCxnSpPr>
          <p:nvPr/>
        </p:nvCxnSpPr>
        <p:spPr>
          <a:xfrm flipV="1">
            <a:off x="2068051" y="2054942"/>
            <a:ext cx="399845" cy="458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84ACDDE-B2DF-4542-A31D-EA1C6B5EB88E}"/>
              </a:ext>
            </a:extLst>
          </p:cNvPr>
          <p:cNvSpPr/>
          <p:nvPr/>
        </p:nvSpPr>
        <p:spPr>
          <a:xfrm>
            <a:off x="4572000" y="651586"/>
            <a:ext cx="902715" cy="492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Unique code</a:t>
            </a:r>
            <a:endParaRPr lang="en-IE" dirty="0"/>
          </a:p>
        </p:txBody>
      </p:sp>
      <p:cxnSp>
        <p:nvCxnSpPr>
          <p:cNvPr id="9" name="Straight Arrow Connector 8">
            <a:extLst>
              <a:ext uri="{FF2B5EF4-FFF2-40B4-BE49-F238E27FC236}">
                <a16:creationId xmlns:a16="http://schemas.microsoft.com/office/drawing/2014/main" id="{78840C2B-0056-4B33-9A39-E8780D3B8CAA}"/>
              </a:ext>
            </a:extLst>
          </p:cNvPr>
          <p:cNvCxnSpPr>
            <a:cxnSpLocks/>
          </p:cNvCxnSpPr>
          <p:nvPr/>
        </p:nvCxnSpPr>
        <p:spPr>
          <a:xfrm flipH="1">
            <a:off x="3451123" y="898013"/>
            <a:ext cx="1120878" cy="4195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502DEB7-A56C-4B4B-882B-B61806C3BEB2}"/>
              </a:ext>
            </a:extLst>
          </p:cNvPr>
          <p:cNvSpPr/>
          <p:nvPr/>
        </p:nvSpPr>
        <p:spPr>
          <a:xfrm>
            <a:off x="45173" y="1776361"/>
            <a:ext cx="2042543" cy="6030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Find out more about this supervisor’s research</a:t>
            </a:r>
            <a:endParaRPr lang="en-IE" dirty="0"/>
          </a:p>
        </p:txBody>
      </p:sp>
      <p:cxnSp>
        <p:nvCxnSpPr>
          <p:cNvPr id="11" name="Straight Arrow Connector 10">
            <a:extLst>
              <a:ext uri="{FF2B5EF4-FFF2-40B4-BE49-F238E27FC236}">
                <a16:creationId xmlns:a16="http://schemas.microsoft.com/office/drawing/2014/main" id="{B571EF4C-70B2-4FCB-8464-B2168C777E4C}"/>
              </a:ext>
            </a:extLst>
          </p:cNvPr>
          <p:cNvCxnSpPr>
            <a:cxnSpLocks/>
          </p:cNvCxnSpPr>
          <p:nvPr/>
        </p:nvCxnSpPr>
        <p:spPr>
          <a:xfrm flipH="1">
            <a:off x="5951794" y="3667432"/>
            <a:ext cx="635496" cy="3430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F1ECE56-16CE-405E-B1D4-20EEC12EA884}"/>
              </a:ext>
            </a:extLst>
          </p:cNvPr>
          <p:cNvSpPr/>
          <p:nvPr/>
        </p:nvSpPr>
        <p:spPr>
          <a:xfrm>
            <a:off x="6901529" y="2325323"/>
            <a:ext cx="902715" cy="492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More details</a:t>
            </a:r>
            <a:endParaRPr lang="en-IE" dirty="0"/>
          </a:p>
        </p:txBody>
      </p:sp>
      <p:cxnSp>
        <p:nvCxnSpPr>
          <p:cNvPr id="13" name="Straight Arrow Connector 12">
            <a:extLst>
              <a:ext uri="{FF2B5EF4-FFF2-40B4-BE49-F238E27FC236}">
                <a16:creationId xmlns:a16="http://schemas.microsoft.com/office/drawing/2014/main" id="{9D93D740-719D-4AED-AF4D-586419CD4842}"/>
              </a:ext>
            </a:extLst>
          </p:cNvPr>
          <p:cNvCxnSpPr>
            <a:cxnSpLocks/>
          </p:cNvCxnSpPr>
          <p:nvPr/>
        </p:nvCxnSpPr>
        <p:spPr>
          <a:xfrm flipH="1">
            <a:off x="5869858" y="2653071"/>
            <a:ext cx="1031672" cy="1651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D8824A9-E116-4DD9-9073-EA80CFDE0ED7}"/>
              </a:ext>
            </a:extLst>
          </p:cNvPr>
          <p:cNvSpPr/>
          <p:nvPr/>
        </p:nvSpPr>
        <p:spPr>
          <a:xfrm>
            <a:off x="76310" y="3257755"/>
            <a:ext cx="2034348" cy="653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You must be able to fulfil these to take this project</a:t>
            </a:r>
            <a:endParaRPr lang="en-IE" dirty="0"/>
          </a:p>
        </p:txBody>
      </p:sp>
      <p:cxnSp>
        <p:nvCxnSpPr>
          <p:cNvPr id="20" name="Straight Arrow Connector 19">
            <a:extLst>
              <a:ext uri="{FF2B5EF4-FFF2-40B4-BE49-F238E27FC236}">
                <a16:creationId xmlns:a16="http://schemas.microsoft.com/office/drawing/2014/main" id="{EE01DD24-0D0C-41FC-AB36-0A9BD13ED0F5}"/>
              </a:ext>
            </a:extLst>
          </p:cNvPr>
          <p:cNvCxnSpPr>
            <a:cxnSpLocks/>
            <a:stCxn id="19" idx="5"/>
          </p:cNvCxnSpPr>
          <p:nvPr/>
        </p:nvCxnSpPr>
        <p:spPr>
          <a:xfrm>
            <a:off x="1812735" y="3815503"/>
            <a:ext cx="501123" cy="333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B066724-B094-4301-867D-C15D44B580C5}"/>
              </a:ext>
            </a:extLst>
          </p:cNvPr>
          <p:cNvCxnSpPr>
            <a:cxnSpLocks/>
          </p:cNvCxnSpPr>
          <p:nvPr/>
        </p:nvCxnSpPr>
        <p:spPr>
          <a:xfrm flipH="1" flipV="1">
            <a:off x="4344220" y="4491914"/>
            <a:ext cx="1899264" cy="30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F12AFA7-4B93-4048-B1B1-2D19464DE7D5}"/>
              </a:ext>
            </a:extLst>
          </p:cNvPr>
          <p:cNvSpPr/>
          <p:nvPr/>
        </p:nvSpPr>
        <p:spPr>
          <a:xfrm>
            <a:off x="6243484" y="4217273"/>
            <a:ext cx="2364659" cy="663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You can optionally email the supervisor if you have concerns/questions</a:t>
            </a:r>
            <a:endParaRPr lang="en-IE" dirty="0"/>
          </a:p>
        </p:txBody>
      </p:sp>
      <p:pic>
        <p:nvPicPr>
          <p:cNvPr id="14" name="Audio 13">
            <a:hlinkClick r:id="" action="ppaction://media"/>
            <a:extLst>
              <a:ext uri="{FF2B5EF4-FFF2-40B4-BE49-F238E27FC236}">
                <a16:creationId xmlns:a16="http://schemas.microsoft.com/office/drawing/2014/main" id="{41CE770A-7C2C-4FE8-8A7C-DE6C2DDAA9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95255776"/>
      </p:ext>
    </p:extLst>
  </p:cSld>
  <p:clrMapOvr>
    <a:masterClrMapping/>
  </p:clrMapOvr>
  <mc:AlternateContent xmlns:mc="http://schemas.openxmlformats.org/markup-compatibility/2006" xmlns:p14="http://schemas.microsoft.com/office/powerpoint/2010/main">
    <mc:Choice Requires="p14">
      <p:transition spd="slow" p14:dur="2000" advTm="114928"/>
    </mc:Choice>
    <mc:Fallback xmlns="">
      <p:transition spd="slow" advTm="11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TCD_PPT_Calibri_Option2a">
  <a:themeElements>
    <a:clrScheme name="Trinity College">
      <a:dk1>
        <a:sysClr val="windowText" lastClr="000000"/>
      </a:dk1>
      <a:lt1>
        <a:sysClr val="window" lastClr="FFFFFF"/>
      </a:lt1>
      <a:dk2>
        <a:srgbClr val="3E6DB2"/>
      </a:dk2>
      <a:lt2>
        <a:srgbClr val="FFFFFF"/>
      </a:lt2>
      <a:accent1>
        <a:srgbClr val="4F81BD"/>
      </a:accent1>
      <a:accent2>
        <a:srgbClr val="0E73B9"/>
      </a:accent2>
      <a:accent3>
        <a:srgbClr val="7C7C7C"/>
      </a:accent3>
      <a:accent4>
        <a:srgbClr val="A6A6A6"/>
      </a:accent4>
      <a:accent5>
        <a:srgbClr val="4F81BD"/>
      </a:accent5>
      <a:accent6>
        <a:srgbClr val="3E6DB2"/>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088DA9D3EEA042A195B71A2C9B0382" ma:contentTypeVersion="22" ma:contentTypeDescription="Create a new document." ma:contentTypeScope="" ma:versionID="e3ed7d94842d2533b0aa771d83be5661">
  <xsd:schema xmlns:xsd="http://www.w3.org/2001/XMLSchema" xmlns:xs="http://www.w3.org/2001/XMLSchema" xmlns:p="http://schemas.microsoft.com/office/2006/metadata/properties" xmlns:ns2="4961799f-ed80-41d3-a487-e7c19d8ef6b9" xmlns:ns3="65d40536-3a08-48f2-a816-43f9f4b8af1c" targetNamespace="http://schemas.microsoft.com/office/2006/metadata/properties" ma:root="true" ma:fieldsID="f046a8e4081937e4fef1e93f5ffbd0fd" ns2:_="" ns3:_="">
    <xsd:import namespace="4961799f-ed80-41d3-a487-e7c19d8ef6b9"/>
    <xsd:import namespace="65d40536-3a08-48f2-a816-43f9f4b8af1c"/>
    <xsd:element name="properties">
      <xsd:complexType>
        <xsd:sequence>
          <xsd:element name="documentManagement">
            <xsd:complexType>
              <xsd:all>
                <xsd:element ref="ns2:j6e7cce84bf8484fafe2b821430dd086" minOccurs="0"/>
                <xsd:element ref="ns3:TaxCatchAll" minOccurs="0"/>
                <xsd:element ref="ns2:m11b81b1097246ba8d75cd6256b1d446" minOccurs="0"/>
                <xsd:element ref="ns2:_x0028_Created_x0029_" minOccurs="0"/>
                <xsd:element ref="ns2:_x0028_Modified_x0029_"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61799f-ed80-41d3-a487-e7c19d8ef6b9" elementFormDefault="qualified">
    <xsd:import namespace="http://schemas.microsoft.com/office/2006/documentManagement/types"/>
    <xsd:import namespace="http://schemas.microsoft.com/office/infopath/2007/PartnerControls"/>
    <xsd:element name="j6e7cce84bf8484fafe2b821430dd086" ma:index="9" nillable="true" ma:taxonomy="true" ma:internalName="j6e7cce84bf8484fafe2b821430dd086" ma:taxonomyFieldName="Primary" ma:displayName="Academic Year" ma:indexed="true" ma:default="" ma:fieldId="{36e7cce8-4bf8-484f-afe2-b821430dd086}" ma:sspId="ed9b36d8-e8b0-4d46-88aa-db730269cdbe" ma:termSetId="0f4ddc48-0f0c-4cd6-ac30-b45e0fd878c6" ma:anchorId="00000000-0000-0000-0000-000000000000" ma:open="false" ma:isKeyword="false">
      <xsd:complexType>
        <xsd:sequence>
          <xsd:element ref="pc:Terms" minOccurs="0" maxOccurs="1"/>
        </xsd:sequence>
      </xsd:complexType>
    </xsd:element>
    <xsd:element name="m11b81b1097246ba8d75cd6256b1d446" ma:index="12" nillable="true" ma:taxonomy="true" ma:internalName="m11b81b1097246ba8d75cd6256b1d446" ma:taxonomyFieldName="Secondary" ma:displayName="School Terms" ma:default="" ma:fieldId="{611b81b1-0972-46ba-8d75-cd6256b1d446}" ma:taxonomyMulti="true" ma:sspId="ed9b36d8-e8b0-4d46-88aa-db730269cdbe" ma:termSetId="34c1d444-9893-4df6-9917-c2964fdbbb28" ma:anchorId="00000000-0000-0000-0000-000000000000" ma:open="false" ma:isKeyword="false">
      <xsd:complexType>
        <xsd:sequence>
          <xsd:element ref="pc:Terms" minOccurs="0" maxOccurs="1"/>
        </xsd:sequence>
      </xsd:complexType>
    </xsd:element>
    <xsd:element name="_x0028_Created_x0029_" ma:index="13" nillable="true" ma:displayName="(Created)" ma:internalName="_x0028_Created_x0029_">
      <xsd:simpleType>
        <xsd:restriction base="dms:Text">
          <xsd:maxLength value="255"/>
        </xsd:restriction>
      </xsd:simpleType>
    </xsd:element>
    <xsd:element name="_x0028_Modified_x0029_" ma:index="14" nillable="true" ma:displayName="(Modified)" ma:internalName="_x0028_Modified_x0029_">
      <xsd:simpleType>
        <xsd:restriction base="dms:Text">
          <xsd:maxLength value="255"/>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MediaLengthInSeconds" ma:index="2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5d40536-3a08-48f2-a816-43f9f4b8af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4390e53-c176-4ad6-a292-5c978e3b5181}" ma:internalName="TaxCatchAll" ma:showField="CatchAllData" ma:web="65d40536-3a08-48f2-a816-43f9f4b8af1c">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11b81b1097246ba8d75cd6256b1d446 xmlns="4961799f-ed80-41d3-a487-e7c19d8ef6b9">
      <Terms xmlns="http://schemas.microsoft.com/office/infopath/2007/PartnerControls"/>
    </m11b81b1097246ba8d75cd6256b1d446>
    <_x0028_Created_x0029_ xmlns="4961799f-ed80-41d3-a487-e7c19d8ef6b9" xsi:nil="true"/>
    <_x0028_Modified_x0029_ xmlns="4961799f-ed80-41d3-a487-e7c19d8ef6b9" xsi:nil="true"/>
    <TaxCatchAll xmlns="65d40536-3a08-48f2-a816-43f9f4b8af1c">
      <Value>62</Value>
    </TaxCatchAll>
    <_Flow_SignoffStatus xmlns="4961799f-ed80-41d3-a487-e7c19d8ef6b9" xsi:nil="true"/>
    <j6e7cce84bf8484fafe2b821430dd086 xmlns="4961799f-ed80-41d3-a487-e7c19d8ef6b9">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41f23b45-1bbd-4d5d-85a8-37767d993df4</TermId>
        </TermInfo>
      </Terms>
    </j6e7cce84bf8484fafe2b821430dd086>
  </documentManagement>
</p:properties>
</file>

<file path=customXml/itemProps1.xml><?xml version="1.0" encoding="utf-8"?>
<ds:datastoreItem xmlns:ds="http://schemas.openxmlformats.org/officeDocument/2006/customXml" ds:itemID="{D7A29E8F-A751-4628-90A8-7B7D5281035E}">
  <ds:schemaRefs>
    <ds:schemaRef ds:uri="http://schemas.microsoft.com/sharepoint/v3/contenttype/forms"/>
  </ds:schemaRefs>
</ds:datastoreItem>
</file>

<file path=customXml/itemProps2.xml><?xml version="1.0" encoding="utf-8"?>
<ds:datastoreItem xmlns:ds="http://schemas.openxmlformats.org/officeDocument/2006/customXml" ds:itemID="{5D74208B-2E72-43EC-86A8-A03AC9CFD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61799f-ed80-41d3-a487-e7c19d8ef6b9"/>
    <ds:schemaRef ds:uri="65d40536-3a08-48f2-a816-43f9f4b8af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13C3F-63A6-4D28-BCD8-30883C83BE44}">
  <ds:schemaRefs>
    <ds:schemaRef ds:uri="http://schemas.microsoft.com/office/2006/metadata/properties"/>
    <ds:schemaRef ds:uri="http://schemas.microsoft.com/office/infopath/2007/PartnerControls"/>
    <ds:schemaRef ds:uri="4961799f-ed80-41d3-a487-e7c19d8ef6b9"/>
    <ds:schemaRef ds:uri="65d40536-3a08-48f2-a816-43f9f4b8af1c"/>
  </ds:schemaRefs>
</ds:datastoreItem>
</file>

<file path=docProps/app.xml><?xml version="1.0" encoding="utf-8"?>
<Properties xmlns="http://schemas.openxmlformats.org/officeDocument/2006/extended-properties" xmlns:vt="http://schemas.openxmlformats.org/officeDocument/2006/docPropsVTypes">
  <Template>TCD_PPT_Calibri_Option2a.potx</Template>
  <TotalTime>1414</TotalTime>
  <Words>1765</Words>
  <Application>Microsoft Office PowerPoint</Application>
  <PresentationFormat>On-screen Show (16:9)</PresentationFormat>
  <Paragraphs>143</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Minion Pro</vt:lpstr>
      <vt:lpstr>TCD_PPT_Calibri_Option2a</vt:lpstr>
      <vt:lpstr>MAI Projects 2022-23</vt:lpstr>
      <vt:lpstr>Who needs an MAI project?</vt:lpstr>
      <vt:lpstr>How the MAI projects work</vt:lpstr>
      <vt:lpstr>Making a choice (1)</vt:lpstr>
      <vt:lpstr>Making a choice (2)</vt:lpstr>
      <vt:lpstr>The summary spreadsheet</vt:lpstr>
      <vt:lpstr>Filtering the summary sheet</vt:lpstr>
      <vt:lpstr>More detailed information </vt:lpstr>
      <vt:lpstr>Sample Description</vt:lpstr>
      <vt:lpstr>Make your choices</vt:lpstr>
      <vt:lpstr>Project allocation</vt:lpstr>
      <vt:lpstr>Moving around the School</vt:lpstr>
      <vt:lpstr>Assessment common across Engineering </vt:lpstr>
      <vt:lpstr>Getting started…</vt:lpstr>
      <vt:lpstr>FAQs</vt:lpstr>
      <vt:lpstr>Good Luck with your MAI year!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dtpgraphics</dc:creator>
  <cp:lastModifiedBy>Donncha Millane</cp:lastModifiedBy>
  <cp:revision>29</cp:revision>
  <cp:lastPrinted>2014-12-16T10:33:11Z</cp:lastPrinted>
  <dcterms:created xsi:type="dcterms:W3CDTF">2013-07-29T09:34:50Z</dcterms:created>
  <dcterms:modified xsi:type="dcterms:W3CDTF">2022-05-03T10:22:36Z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0x01010005088DA9D3EEA042A195B71A2C9B0382</vt:lpwstr>
  </property>
  <property fmtid="{D5CDD505-2E9C-101B-9397-08002B2CF9AE}" pid="3" name="Primary">
    <vt:lpwstr>62;#2021|41f23b45-1bbd-4d5d-85a8-37767d993df4</vt:lpwstr>
  </property>
  <property fmtid="{D5CDD505-2E9C-101B-9397-08002B2CF9AE}" pid="4" name="Secondary">
    <vt:lpwstr/>
  </property>
</Properties>
</file>