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264" r:id="rId8"/>
    <p:sldId id="263" r:id="rId9"/>
    <p:sldId id="265" r:id="rId10"/>
    <p:sldId id="266" r:id="rId11"/>
    <p:sldId id="268" r:id="rId12"/>
    <p:sldId id="269" r:id="rId13"/>
    <p:sldId id="267" r:id="rId14"/>
    <p:sldId id="260" r:id="rId15"/>
  </p:sldIdLst>
  <p:sldSz cx="9144000" cy="5143500" type="screen16x9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9">
          <p15:clr>
            <a:srgbClr val="A4A3A4"/>
          </p15:clr>
        </p15:guide>
        <p15:guide id="2" pos="524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BC"/>
    <a:srgbClr val="0E73B9"/>
    <a:srgbClr val="005EAE"/>
    <a:srgbClr val="3E6D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BCE036-C578-467F-814C-BA5FB85EBCE6}" v="11" dt="2020-04-28T11:36:28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54"/>
    <p:restoredTop sz="94627" autoAdjust="0"/>
  </p:normalViewPr>
  <p:slideViewPr>
    <p:cSldViewPr snapToGrid="0" showGuides="1">
      <p:cViewPr varScale="1">
        <p:scale>
          <a:sx n="150" d="100"/>
          <a:sy n="150" d="100"/>
        </p:scale>
        <p:origin x="714" y="126"/>
      </p:cViewPr>
      <p:guideLst>
        <p:guide orient="horz" pos="3239"/>
        <p:guide pos="5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1" d="100"/>
          <a:sy n="91" d="100"/>
        </p:scale>
        <p:origin x="-3720" y="-108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an O'Rourke" userId="62c7bdf6-530c-43f5-8c0b-45bd0a9cbea2" providerId="ADAL" clId="{FDBCE036-C578-467F-814C-BA5FB85EBCE6}"/>
    <pc:docChg chg="custSel addSld modSld">
      <pc:chgData name="Kevan O'Rourke" userId="62c7bdf6-530c-43f5-8c0b-45bd0a9cbea2" providerId="ADAL" clId="{FDBCE036-C578-467F-814C-BA5FB85EBCE6}" dt="2020-04-28T14:05:16.485" v="1040" actId="14100"/>
      <pc:docMkLst>
        <pc:docMk/>
      </pc:docMkLst>
      <pc:sldChg chg="delSp modSp">
        <pc:chgData name="Kevan O'Rourke" userId="62c7bdf6-530c-43f5-8c0b-45bd0a9cbea2" providerId="ADAL" clId="{FDBCE036-C578-467F-814C-BA5FB85EBCE6}" dt="2020-04-23T11:07:04.203" v="1" actId="1076"/>
        <pc:sldMkLst>
          <pc:docMk/>
          <pc:sldMk cId="1772792053" sldId="256"/>
        </pc:sldMkLst>
        <pc:spChg chg="mod">
          <ac:chgData name="Kevan O'Rourke" userId="62c7bdf6-530c-43f5-8c0b-45bd0a9cbea2" providerId="ADAL" clId="{FDBCE036-C578-467F-814C-BA5FB85EBCE6}" dt="2020-04-23T11:07:04.203" v="1" actId="1076"/>
          <ac:spMkLst>
            <pc:docMk/>
            <pc:sldMk cId="1772792053" sldId="256"/>
            <ac:spMk id="2" creationId="{00000000-0000-0000-0000-000000000000}"/>
          </ac:spMkLst>
        </pc:spChg>
        <pc:spChg chg="del">
          <ac:chgData name="Kevan O'Rourke" userId="62c7bdf6-530c-43f5-8c0b-45bd0a9cbea2" providerId="ADAL" clId="{FDBCE036-C578-467F-814C-BA5FB85EBCE6}" dt="2020-04-23T11:07:03.154" v="0"/>
          <ac:spMkLst>
            <pc:docMk/>
            <pc:sldMk cId="1772792053" sldId="256"/>
            <ac:spMk id="3" creationId="{00000000-0000-0000-0000-000000000000}"/>
          </ac:spMkLst>
        </pc:spChg>
      </pc:sldChg>
      <pc:sldChg chg="modSp">
        <pc:chgData name="Kevan O'Rourke" userId="62c7bdf6-530c-43f5-8c0b-45bd0a9cbea2" providerId="ADAL" clId="{FDBCE036-C578-467F-814C-BA5FB85EBCE6}" dt="2020-04-23T11:12:24.475" v="2" actId="20577"/>
        <pc:sldMkLst>
          <pc:docMk/>
          <pc:sldMk cId="1859924847" sldId="258"/>
        </pc:sldMkLst>
        <pc:spChg chg="mod">
          <ac:chgData name="Kevan O'Rourke" userId="62c7bdf6-530c-43f5-8c0b-45bd0a9cbea2" providerId="ADAL" clId="{FDBCE036-C578-467F-814C-BA5FB85EBCE6}" dt="2020-04-23T11:12:24.475" v="2" actId="20577"/>
          <ac:spMkLst>
            <pc:docMk/>
            <pc:sldMk cId="1859924847" sldId="258"/>
            <ac:spMk id="3" creationId="{00000000-0000-0000-0000-000000000000}"/>
          </ac:spMkLst>
        </pc:spChg>
      </pc:sldChg>
      <pc:sldChg chg="modSp">
        <pc:chgData name="Kevan O'Rourke" userId="62c7bdf6-530c-43f5-8c0b-45bd0a9cbea2" providerId="ADAL" clId="{FDBCE036-C578-467F-814C-BA5FB85EBCE6}" dt="2020-04-23T11:39:05.666" v="107" actId="20577"/>
        <pc:sldMkLst>
          <pc:docMk/>
          <pc:sldMk cId="1391326369" sldId="266"/>
        </pc:sldMkLst>
        <pc:spChg chg="mod">
          <ac:chgData name="Kevan O'Rourke" userId="62c7bdf6-530c-43f5-8c0b-45bd0a9cbea2" providerId="ADAL" clId="{FDBCE036-C578-467F-814C-BA5FB85EBCE6}" dt="2020-04-23T11:39:05.666" v="107" actId="20577"/>
          <ac:spMkLst>
            <pc:docMk/>
            <pc:sldMk cId="1391326369" sldId="266"/>
            <ac:spMk id="3" creationId="{00000000-0000-0000-0000-000000000000}"/>
          </ac:spMkLst>
        </pc:spChg>
      </pc:sldChg>
      <pc:sldChg chg="modSp add">
        <pc:chgData name="Kevan O'Rourke" userId="62c7bdf6-530c-43f5-8c0b-45bd0a9cbea2" providerId="ADAL" clId="{FDBCE036-C578-467F-814C-BA5FB85EBCE6}" dt="2020-04-28T14:03:42.852" v="1025" actId="20577"/>
        <pc:sldMkLst>
          <pc:docMk/>
          <pc:sldMk cId="3659153959" sldId="268"/>
        </pc:sldMkLst>
        <pc:spChg chg="mod">
          <ac:chgData name="Kevan O'Rourke" userId="62c7bdf6-530c-43f5-8c0b-45bd0a9cbea2" providerId="ADAL" clId="{FDBCE036-C578-467F-814C-BA5FB85EBCE6}" dt="2020-04-28T09:07:50.352" v="147" actId="20577"/>
          <ac:spMkLst>
            <pc:docMk/>
            <pc:sldMk cId="3659153959" sldId="268"/>
            <ac:spMk id="2" creationId="{00000000-0000-0000-0000-000000000000}"/>
          </ac:spMkLst>
        </pc:spChg>
        <pc:spChg chg="mod">
          <ac:chgData name="Kevan O'Rourke" userId="62c7bdf6-530c-43f5-8c0b-45bd0a9cbea2" providerId="ADAL" clId="{FDBCE036-C578-467F-814C-BA5FB85EBCE6}" dt="2020-04-28T14:03:42.852" v="1025" actId="20577"/>
          <ac:spMkLst>
            <pc:docMk/>
            <pc:sldMk cId="3659153959" sldId="268"/>
            <ac:spMk id="3" creationId="{00000000-0000-0000-0000-000000000000}"/>
          </ac:spMkLst>
        </pc:spChg>
        <pc:picChg chg="mod">
          <ac:chgData name="Kevan O'Rourke" userId="62c7bdf6-530c-43f5-8c0b-45bd0a9cbea2" providerId="ADAL" clId="{FDBCE036-C578-467F-814C-BA5FB85EBCE6}" dt="2020-04-28T09:27:57.730" v="678" actId="14826"/>
          <ac:picMkLst>
            <pc:docMk/>
            <pc:sldMk cId="3659153959" sldId="268"/>
            <ac:picMk id="6" creationId="{49B7A7D3-8077-4BCD-914A-9352342917E2}"/>
          </ac:picMkLst>
        </pc:picChg>
      </pc:sldChg>
      <pc:sldChg chg="modSp add">
        <pc:chgData name="Kevan O'Rourke" userId="62c7bdf6-530c-43f5-8c0b-45bd0a9cbea2" providerId="ADAL" clId="{FDBCE036-C578-467F-814C-BA5FB85EBCE6}" dt="2020-04-28T14:05:16.485" v="1040" actId="14100"/>
        <pc:sldMkLst>
          <pc:docMk/>
          <pc:sldMk cId="1195770401" sldId="269"/>
        </pc:sldMkLst>
        <pc:spChg chg="mod">
          <ac:chgData name="Kevan O'Rourke" userId="62c7bdf6-530c-43f5-8c0b-45bd0a9cbea2" providerId="ADAL" clId="{FDBCE036-C578-467F-814C-BA5FB85EBCE6}" dt="2020-04-28T09:46:14.928" v="727" actId="20577"/>
          <ac:spMkLst>
            <pc:docMk/>
            <pc:sldMk cId="1195770401" sldId="269"/>
            <ac:spMk id="2" creationId="{00000000-0000-0000-0000-000000000000}"/>
          </ac:spMkLst>
        </pc:spChg>
        <pc:spChg chg="mod">
          <ac:chgData name="Kevan O'Rourke" userId="62c7bdf6-530c-43f5-8c0b-45bd0a9cbea2" providerId="ADAL" clId="{FDBCE036-C578-467F-814C-BA5FB85EBCE6}" dt="2020-04-28T14:05:16.485" v="1040" actId="14100"/>
          <ac:spMkLst>
            <pc:docMk/>
            <pc:sldMk cId="1195770401" sldId="269"/>
            <ac:spMk id="3" creationId="{00000000-0000-0000-0000-000000000000}"/>
          </ac:spMkLst>
        </pc:spChg>
        <pc:picChg chg="mod">
          <ac:chgData name="Kevan O'Rourke" userId="62c7bdf6-530c-43f5-8c0b-45bd0a9cbea2" providerId="ADAL" clId="{FDBCE036-C578-467F-814C-BA5FB85EBCE6}" dt="2020-04-28T11:36:28.882" v="1018" actId="14826"/>
          <ac:picMkLst>
            <pc:docMk/>
            <pc:sldMk cId="1195770401" sldId="269"/>
            <ac:picMk id="6" creationId="{49B7A7D3-8077-4BCD-914A-9352342917E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F9CF6-3C59-0044-A98E-5621531DB8C4}" type="datetimeFigureOut">
              <a:rPr lang="en-US" smtClean="0"/>
              <a:t>4/28/2020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2B203-0CFB-0947-A4BA-DD5C56FB72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646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971" y="4724956"/>
            <a:ext cx="4908331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9449911"/>
            <a:ext cx="835124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14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7898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2193079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9" y="2781702"/>
            <a:ext cx="7500939" cy="416138"/>
          </a:xfrm>
        </p:spPr>
        <p:txBody>
          <a:bodyPr/>
          <a:lstStyle>
            <a:lvl1pPr algn="l">
              <a:defRPr>
                <a:solidFill>
                  <a:srgbClr val="0071BC"/>
                </a:solidFill>
              </a:defRPr>
            </a:lvl1pPr>
          </a:lstStyle>
          <a:p>
            <a:r>
              <a:rPr lang="ga-IE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3212350"/>
            <a:ext cx="7500938" cy="271350"/>
          </a:xfrm>
        </p:spPr>
        <p:txBody>
          <a:bodyPr/>
          <a:lstStyle>
            <a:lvl1pPr marL="0" indent="0" algn="l">
              <a:buNone/>
              <a:defRPr sz="1400" b="0">
                <a:solidFill>
                  <a:srgbClr val="0071B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ga-IE" dirty="0"/>
              <a:t>Click to edit Master subtitle style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828680" y="3956596"/>
            <a:ext cx="4679325" cy="734531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rgbClr val="0071BC"/>
                </a:solidFill>
              </a:defRPr>
            </a:lvl1pPr>
            <a:lvl2pPr marL="0" indent="0">
              <a:spcBef>
                <a:spcPts val="0"/>
              </a:spcBef>
              <a:buNone/>
              <a:defRPr sz="1400">
                <a:solidFill>
                  <a:srgbClr val="0071BC"/>
                </a:solidFill>
              </a:defRPr>
            </a:lvl2pPr>
            <a:lvl3pPr marL="0" indent="0">
              <a:spcBef>
                <a:spcPts val="567"/>
              </a:spcBef>
              <a:buNone/>
              <a:defRPr sz="1400">
                <a:solidFill>
                  <a:srgbClr val="0071BC"/>
                </a:solidFill>
              </a:defRPr>
            </a:lvl3pPr>
            <a:lvl4pPr>
              <a:spcBef>
                <a:spcPts val="0"/>
              </a:spcBef>
              <a:defRPr sz="1400">
                <a:solidFill>
                  <a:schemeClr val="bg1"/>
                </a:solidFill>
              </a:defRPr>
            </a:lvl4pPr>
            <a:lvl5pPr>
              <a:spcBef>
                <a:spcPts val="0"/>
              </a:spcBef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  <p:pic>
        <p:nvPicPr>
          <p:cNvPr id="10" name="Picture 9" descr="TCD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10" y="473558"/>
            <a:ext cx="4076301" cy="109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5" y="1410806"/>
            <a:ext cx="7500938" cy="3030141"/>
          </a:xfrm>
        </p:spPr>
        <p:txBody>
          <a:bodyPr/>
          <a:lstStyle/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685802"/>
            <a:ext cx="7500938" cy="207169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ga-IE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00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Conten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ga-IE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80" y="1428750"/>
            <a:ext cx="3819525" cy="2990766"/>
          </a:xfrm>
        </p:spPr>
        <p:txBody>
          <a:bodyPr/>
          <a:lstStyle>
            <a:lvl1pPr marL="238125" indent="-238125">
              <a:spcBef>
                <a:spcPts val="850"/>
              </a:spcBef>
              <a:buClr>
                <a:schemeClr val="tx2"/>
              </a:buClr>
              <a:buFont typeface="Calibri" panose="020F0502020204030204" pitchFamily="34" charset="0"/>
              <a:buChar char="–"/>
              <a:defRPr sz="1400" b="0"/>
            </a:lvl1pPr>
            <a:lvl2pPr marL="503238" indent="-207963">
              <a:spcBef>
                <a:spcPts val="0"/>
              </a:spcBef>
              <a:spcAft>
                <a:spcPts val="567"/>
              </a:spcAft>
              <a:defRPr sz="1400" b="0"/>
            </a:lvl2pPr>
            <a:lvl3pPr>
              <a:defRPr sz="1400" b="0"/>
            </a:lvl3pPr>
            <a:lvl4pPr>
              <a:defRPr sz="1400" b="0"/>
            </a:lvl4pPr>
            <a:lvl5pPr>
              <a:defRPr sz="1400" b="0"/>
            </a:lvl5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685802"/>
            <a:ext cx="7500938" cy="207169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ga-IE" dirty="0"/>
              <a:t>Click to edit Master text styles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7954041" y="4903833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803F7601-7215-6143-A78F-FF5D4A5B1FE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939200" y="1078712"/>
            <a:ext cx="4204800" cy="3739342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128236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ga-IE" dirty="0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685802"/>
            <a:ext cx="7500938" cy="207169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ga-IE" dirty="0"/>
              <a:t>Click to edit Master text styles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7954041" y="4903833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E8133FA6-B904-6D43-AB09-6D2C0274556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078712"/>
            <a:ext cx="9144000" cy="3739342"/>
          </a:xfrm>
          <a:solidFill>
            <a:schemeClr val="accent4"/>
          </a:solidFill>
        </p:spPr>
        <p:txBody>
          <a:bodyPr tIns="0" anchor="ctr" anchorCtr="0"/>
          <a:lstStyle>
            <a:lvl1pPr algn="ctr">
              <a:defRPr sz="1600" b="0">
                <a:solidFill>
                  <a:schemeClr val="accent3"/>
                </a:solidFill>
              </a:defRPr>
            </a:lvl1pPr>
          </a:lstStyle>
          <a:p>
            <a:r>
              <a:rPr lang="en-GB"/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13861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9" y="2786400"/>
            <a:ext cx="7500939" cy="416138"/>
          </a:xfrm>
        </p:spPr>
        <p:txBody>
          <a:bodyPr/>
          <a:lstStyle>
            <a:lvl1pPr algn="l">
              <a:defRPr sz="4200">
                <a:solidFill>
                  <a:srgbClr val="0071BC"/>
                </a:solidFill>
              </a:defRPr>
            </a:lvl1pPr>
          </a:lstStyle>
          <a:p>
            <a:r>
              <a:rPr lang="ga-IE" dirty="0"/>
              <a:t>Click to edit Master title style</a:t>
            </a: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2193079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 descr="TCD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410" y="473558"/>
            <a:ext cx="4076301" cy="1098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78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ga-IE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&amp; 2 Column Content 20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1BC"/>
                </a:solidFill>
              </a:defRPr>
            </a:lvl1pPr>
          </a:lstStyle>
          <a:p>
            <a:r>
              <a:rPr lang="ga-IE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28676" y="1410809"/>
            <a:ext cx="7527924" cy="2732569"/>
          </a:xfrm>
        </p:spPr>
        <p:txBody>
          <a:bodyPr/>
          <a:lstStyle>
            <a:lvl1pPr marL="0" indent="0" rtl="0">
              <a:spcBef>
                <a:spcPts val="900"/>
              </a:spcBef>
              <a:buClr>
                <a:schemeClr val="tx2"/>
              </a:buClr>
              <a:buSzPts val="2000"/>
              <a:buFont typeface="Arial"/>
              <a:buNone/>
              <a:defRPr sz="2000" b="1"/>
            </a:lvl1pPr>
            <a:lvl2pPr marL="625475" indent="-233363" rtl="0">
              <a:buSzPts val="2000"/>
              <a:buFont typeface="Minion Pro"/>
              <a:buChar char="‒"/>
              <a:defRPr sz="2000"/>
            </a:lvl2pPr>
            <a:lvl3pPr marL="912813" indent="-222250" rtl="0">
              <a:buSzPts val="2000"/>
              <a:buFont typeface="Arial"/>
              <a:buChar char="»"/>
              <a:defRPr sz="2000"/>
            </a:lvl3pPr>
            <a:lvl4pPr marL="1128713" indent="-190500">
              <a:defRPr sz="2000"/>
            </a:lvl4pPr>
            <a:lvl5pPr marL="1439863" indent="-185738">
              <a:defRPr sz="2000"/>
            </a:lvl5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GB" dirty="0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8675" y="685802"/>
            <a:ext cx="7500938" cy="207169"/>
          </a:xfrm>
        </p:spPr>
        <p:txBody>
          <a:bodyPr/>
          <a:lstStyle>
            <a:lvl1pPr>
              <a:defRPr sz="1400" b="0">
                <a:solidFill>
                  <a:srgbClr val="0071BC"/>
                </a:solidFill>
              </a:defRPr>
            </a:lvl1pPr>
          </a:lstStyle>
          <a:p>
            <a:pPr lvl="0"/>
            <a:r>
              <a:rPr lang="ga-IE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4495500"/>
            <a:ext cx="9144000" cy="648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27075" indent="0" algn="l"/>
            <a:endParaRPr lang="en-GB" sz="1000"/>
          </a:p>
        </p:txBody>
      </p:sp>
      <p:pic>
        <p:nvPicPr>
          <p:cNvPr id="13" name="Picture 12" descr="TCD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478" y="4613536"/>
            <a:ext cx="1585894" cy="427482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7954041" y="4903833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68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8679" y="270000"/>
            <a:ext cx="7500939" cy="4212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ga-IE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403663"/>
            <a:ext cx="7500938" cy="3072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ga-IE" dirty="0"/>
              <a:t>Click to edit Master text styles</a:t>
            </a:r>
          </a:p>
          <a:p>
            <a:pPr lvl="1"/>
            <a:r>
              <a:rPr lang="ga-IE" dirty="0"/>
              <a:t>Second level</a:t>
            </a:r>
          </a:p>
          <a:p>
            <a:pPr lvl="2"/>
            <a:r>
              <a:rPr lang="ga-IE" dirty="0"/>
              <a:t>Third level</a:t>
            </a:r>
          </a:p>
          <a:p>
            <a:pPr lvl="3"/>
            <a:r>
              <a:rPr lang="ga-IE" dirty="0"/>
              <a:t>Fourth level</a:t>
            </a:r>
          </a:p>
          <a:p>
            <a:pPr lvl="4"/>
            <a:r>
              <a:rPr lang="ga-IE" dirty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4819500"/>
            <a:ext cx="9144000" cy="324000"/>
          </a:xfrm>
          <a:prstGeom prst="rect">
            <a:avLst/>
          </a:prstGeom>
          <a:solidFill>
            <a:srgbClr val="0E73B9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0" bIns="0" rtlCol="0" anchor="ctr" anchorCtr="0"/>
          <a:lstStyle/>
          <a:p>
            <a:pPr marL="727075" indent="0" algn="l"/>
            <a:r>
              <a:rPr lang="en-GB" sz="1000" b="1" dirty="0"/>
              <a:t>Trinity College Dublin, </a:t>
            </a:r>
            <a:r>
              <a:rPr lang="en-GB" sz="1000" dirty="0"/>
              <a:t>The University of Dublin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954041" y="4903833"/>
            <a:ext cx="375572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0B15D8-8C78-934C-9F81-483F5C37CC80}" type="slidenum">
              <a:rPr lang="en-US" sz="1000" smtClean="0">
                <a:solidFill>
                  <a:schemeClr val="bg1"/>
                </a:solidFill>
              </a:rPr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8" r:id="rId4"/>
    <p:sldLayoutId id="2147483659" r:id="rId5"/>
    <p:sldLayoutId id="2147483654" r:id="rId6"/>
    <p:sldLayoutId id="2147483661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0E73B9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417"/>
        </a:spcBef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" indent="-31750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68325" indent="-222250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84225" indent="-201613" algn="l" defTabSz="914400" rtl="0" eaLnBrk="1" latinLnBrk="0" hangingPunct="1">
        <a:spcBef>
          <a:spcPts val="1134"/>
        </a:spcBef>
        <a:buClr>
          <a:schemeClr val="tx2"/>
        </a:buClr>
        <a:buFont typeface="Minion Pro" pitchFamily="18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000125" indent="-185738" algn="l" defTabSz="914400" rtl="0" eaLnBrk="1" latinLnBrk="0" hangingPunct="1">
        <a:spcBef>
          <a:spcPts val="1134"/>
        </a:spcBef>
        <a:buClr>
          <a:schemeClr val="tx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cd.ie/disability/teaching-info/TIC/materials/social-media.ph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orourkk3@tcd.ie" TargetMode="External"/><Relationship Id="rId4" Type="http://schemas.openxmlformats.org/officeDocument/2006/relationships/hyperlink" Target="mailto:askds@tcd.ie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facebook.com/help/accessibility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help.twitter.com/en/using-twitter/picture-descriptions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help.instagram.com/503708446705527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upport.google.com/youtube/answer/189278?hl=en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zoom.us/accessibility" TargetMode="Externa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support.office.com/en-us/article/accessibility-overview-of-microsoft-teams-2d4009e7-1300-4766-87e8-7a217496c3d5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1530" y="2762652"/>
            <a:ext cx="7500939" cy="416138"/>
          </a:xfrm>
        </p:spPr>
        <p:txBody>
          <a:bodyPr/>
          <a:lstStyle/>
          <a:p>
            <a:r>
              <a:rPr lang="en-GB" dirty="0"/>
              <a:t>Social Media Accessibility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28680" y="3956596"/>
            <a:ext cx="4679325" cy="734531"/>
          </a:xfrm>
        </p:spPr>
        <p:txBody>
          <a:bodyPr/>
          <a:lstStyle/>
          <a:p>
            <a:r>
              <a:rPr lang="en-GB" dirty="0" err="1"/>
              <a:t>Dr.</a:t>
            </a:r>
            <a:r>
              <a:rPr lang="en-GB" dirty="0"/>
              <a:t> Patricia McCarthy &amp; Kevan O’Rourke</a:t>
            </a:r>
          </a:p>
          <a:p>
            <a:pPr lvl="1"/>
            <a:r>
              <a:rPr lang="en-GB" dirty="0"/>
              <a:t>Trinity Disability Service</a:t>
            </a:r>
          </a:p>
          <a:p>
            <a:pPr lvl="2"/>
            <a:r>
              <a:rPr lang="en-GB" dirty="0"/>
              <a:t>Date 07/04/2020</a:t>
            </a:r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Things You Can Do Today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28675" y="1410806"/>
            <a:ext cx="7500938" cy="303014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Read our Accessibility Information here: </a:t>
            </a:r>
            <a:r>
              <a:rPr lang="en-GB" dirty="0">
                <a:hlinkClick r:id="rId3"/>
              </a:rPr>
              <a:t>https://www.tcd.ie/disability/teaching-info/TIC/materials/social-media.php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Use Alt text to describe the images you post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Start using ‘Camel Case’ for #Hashtags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r>
              <a:rPr lang="en-GB" dirty="0"/>
              <a:t>Contact us at </a:t>
            </a:r>
            <a:r>
              <a:rPr lang="en-GB" dirty="0">
                <a:hlinkClick r:id="rId4"/>
              </a:rPr>
              <a:t>askds@tcd.ie</a:t>
            </a:r>
            <a:r>
              <a:rPr lang="en-GB" dirty="0"/>
              <a:t> or </a:t>
            </a:r>
            <a:r>
              <a:rPr lang="en-GB" dirty="0">
                <a:hlinkClick r:id="rId5"/>
              </a:rPr>
              <a:t>orourkk3@tcd.ie</a:t>
            </a:r>
            <a:r>
              <a:rPr lang="en-GB" dirty="0"/>
              <a:t> for information/advice</a:t>
            </a:r>
          </a:p>
        </p:txBody>
      </p:sp>
    </p:spTree>
    <p:extLst>
      <p:ext uri="{BB962C8B-B14F-4D97-AF65-F5344CB8AC3E}">
        <p14:creationId xmlns:p14="http://schemas.microsoft.com/office/powerpoint/2010/main" val="3513452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3462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Media Accessibility – Overview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Social Media has become an incredibly important and useful communication tool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is important that we create accessible social media to reach the widest possible audience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Challenges faced by someone who uses a screen reader (Patricia)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General Tips; Facebook; Twitter; Instagram; </a:t>
            </a:r>
            <a:r>
              <a:rPr lang="en-GB" dirty="0" err="1"/>
              <a:t>Youtube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0083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 5 Accessibility Tips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Keep words simple and clear, use plain English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Use Camel Case when writing hashtags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Use alt text (alternative text) to describe images, or, add descriptions of content within main body of tweets or posts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Add captions to your videos. Share videos via </a:t>
            </a:r>
            <a:r>
              <a:rPr lang="en-US" dirty="0" err="1"/>
              <a:t>Youtube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Use contrasting </a:t>
            </a:r>
            <a:r>
              <a:rPr lang="en-US" dirty="0" err="1"/>
              <a:t>colours</a:t>
            </a:r>
            <a:r>
              <a:rPr lang="en-US" dirty="0"/>
              <a:t> for infographics or posters</a:t>
            </a:r>
          </a:p>
          <a:p>
            <a:pPr marL="0" indent="0">
              <a:buNone/>
            </a:pPr>
            <a:r>
              <a:rPr lang="en-US" b="1" dirty="0"/>
              <a:t>Bonus:</a:t>
            </a:r>
            <a:r>
              <a:rPr lang="en-US" dirty="0"/>
              <a:t> [Web] Describe hyperlinks, refrain from using ‘click this link’, ‘click here’, etc.</a:t>
            </a:r>
          </a:p>
          <a:p>
            <a:endParaRPr lang="en-GB" dirty="0"/>
          </a:p>
        </p:txBody>
      </p:sp>
      <p:pic>
        <p:nvPicPr>
          <p:cNvPr id="9" name="Picture Placeholder 8" descr="A close up of a logo&#10;&#10;Description automatically generated">
            <a:extLst>
              <a:ext uri="{FF2B5EF4-FFF2-40B4-BE49-F238E27FC236}">
                <a16:creationId xmlns:a16="http://schemas.microsoft.com/office/drawing/2014/main" id="{A7D92667-7AFC-4FD8-A80C-DFA7D119571B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9" b="5549"/>
          <a:stretch>
            <a:fillRect/>
          </a:stretch>
        </p:blipFill>
        <p:spPr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59924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GB" dirty="0" err="1"/>
              <a:t>acebook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Alt text: instructions</a:t>
            </a:r>
          </a:p>
          <a:p>
            <a:r>
              <a:rPr lang="en-US" dirty="0"/>
              <a:t>Add captions to the photos you post. This helps to describe image contents to individuals using screen readers</a:t>
            </a:r>
          </a:p>
          <a:p>
            <a:r>
              <a:rPr lang="en-US" dirty="0"/>
              <a:t>Leave mentions, tags and hashtags until the end of your post</a:t>
            </a:r>
          </a:p>
          <a:p>
            <a:r>
              <a:rPr lang="en-US" dirty="0"/>
              <a:t>Follow Facebook Accessibility page @accessibility</a:t>
            </a:r>
          </a:p>
          <a:p>
            <a:r>
              <a:rPr lang="en-GB" dirty="0"/>
              <a:t>Facebook Accessibility Documentation/Support: </a:t>
            </a:r>
            <a:r>
              <a:rPr lang="en-GB" dirty="0">
                <a:hlinkClick r:id="rId2"/>
              </a:rPr>
              <a:t>https://www.facebook.com/help/accessibility</a:t>
            </a:r>
            <a:endParaRPr lang="en-GB" dirty="0"/>
          </a:p>
        </p:txBody>
      </p:sp>
      <p:pic>
        <p:nvPicPr>
          <p:cNvPr id="6" name="Picture Placeholder 5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49B7A7D3-8077-4BCD-914A-9352342917E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9" b="5549"/>
          <a:stretch>
            <a:fillRect/>
          </a:stretch>
        </p:blipFill>
        <p:spPr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70775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GB" dirty="0"/>
              <a:t>witter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Alt text: instructions</a:t>
            </a:r>
          </a:p>
          <a:p>
            <a:r>
              <a:rPr lang="en-US" dirty="0"/>
              <a:t>Make hashtags accessible using ‘Camel Case’. #</a:t>
            </a:r>
            <a:r>
              <a:rPr lang="en-US" dirty="0" err="1"/>
              <a:t>ThisIsAccessible</a:t>
            </a:r>
            <a:r>
              <a:rPr lang="en-US" dirty="0"/>
              <a:t> whereas #</a:t>
            </a:r>
            <a:r>
              <a:rPr lang="en-US" dirty="0" err="1"/>
              <a:t>thisisnotaccessible</a:t>
            </a:r>
            <a:endParaRPr lang="en-US" dirty="0"/>
          </a:p>
          <a:p>
            <a:r>
              <a:rPr lang="en-US" dirty="0"/>
              <a:t>When you tweet a hyperlink, indicate whether it leads to [AUDIO], [PIC] or [VIDEO]</a:t>
            </a:r>
          </a:p>
          <a:p>
            <a:r>
              <a:rPr lang="en-GB" dirty="0"/>
              <a:t>Use a URL </a:t>
            </a:r>
            <a:r>
              <a:rPr lang="en-GB" dirty="0" err="1"/>
              <a:t>shortner</a:t>
            </a:r>
            <a:r>
              <a:rPr lang="en-GB" dirty="0"/>
              <a:t> to minimize the number of characters in the hyperlink (e.g. Bitly.com, Tiny.cc)</a:t>
            </a:r>
          </a:p>
          <a:p>
            <a:r>
              <a:rPr lang="en-GB" dirty="0"/>
              <a:t>Twitter Accessibility Documentation/Support: </a:t>
            </a:r>
            <a:r>
              <a:rPr lang="en-GB" dirty="0">
                <a:hlinkClick r:id="rId2"/>
              </a:rPr>
              <a:t>https://help.twitter.com/en/using-twitter/picture-descriptions</a:t>
            </a:r>
            <a:endParaRPr lang="en-GB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9B7A7D3-8077-4BCD-914A-9352342917E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1929" y="1078712"/>
            <a:ext cx="3739342" cy="37393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200999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Instagram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Instagram is one of the least accessible social media platforms</a:t>
            </a:r>
          </a:p>
          <a:p>
            <a:r>
              <a:rPr lang="en-US" dirty="0"/>
              <a:t>Alt text: instructions</a:t>
            </a:r>
          </a:p>
          <a:p>
            <a:r>
              <a:rPr lang="en-US" dirty="0"/>
              <a:t>Use the post’s description area to add alternative text to caption video posts</a:t>
            </a:r>
          </a:p>
          <a:p>
            <a:r>
              <a:rPr lang="en-GB" dirty="0"/>
              <a:t>Use the text feature to add captions to your Instagram Stories</a:t>
            </a:r>
          </a:p>
          <a:p>
            <a:r>
              <a:rPr lang="en-GB" dirty="0"/>
              <a:t>Embed open captions to videos before uploading to Instagram (e.g. Kapwing.com)</a:t>
            </a:r>
          </a:p>
          <a:p>
            <a:r>
              <a:rPr lang="en-GB" dirty="0"/>
              <a:t>Instagram Accessibility Documentation/Support: </a:t>
            </a:r>
            <a:r>
              <a:rPr lang="en-GB" dirty="0">
                <a:hlinkClick r:id="rId2"/>
              </a:rPr>
              <a:t>https://help.instagram.com/503708446705527</a:t>
            </a:r>
            <a:endParaRPr lang="en-GB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9B7A7D3-8077-4BCD-914A-9352342917E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1929" y="1078712"/>
            <a:ext cx="3739342" cy="37393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745674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Youtube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Provide links to accessible versions of video content on </a:t>
            </a:r>
            <a:r>
              <a:rPr lang="en-GB" dirty="0" err="1"/>
              <a:t>Youtube</a:t>
            </a:r>
            <a:r>
              <a:rPr lang="en-GB" dirty="0"/>
              <a:t>. Take advantage of </a:t>
            </a:r>
            <a:r>
              <a:rPr lang="en-GB" dirty="0" err="1"/>
              <a:t>Youtube’s</a:t>
            </a:r>
            <a:r>
              <a:rPr lang="en-GB" dirty="0"/>
              <a:t> automatically generated closed captions</a:t>
            </a:r>
          </a:p>
          <a:p>
            <a:r>
              <a:rPr lang="en-GB" dirty="0"/>
              <a:t>Closed captions can be turned on and off whereas open captions are embedded into video</a:t>
            </a:r>
          </a:p>
          <a:p>
            <a:r>
              <a:rPr lang="en-GB" dirty="0"/>
              <a:t>These captions can be edited through </a:t>
            </a:r>
            <a:r>
              <a:rPr lang="en-GB" dirty="0" err="1"/>
              <a:t>Youtube’s</a:t>
            </a:r>
            <a:r>
              <a:rPr lang="en-GB" dirty="0"/>
              <a:t> caption editor and a time-stamped transcript can be downloaded</a:t>
            </a:r>
          </a:p>
          <a:p>
            <a:r>
              <a:rPr lang="en-GB" dirty="0" err="1"/>
              <a:t>Youtube</a:t>
            </a:r>
            <a:r>
              <a:rPr lang="en-GB" dirty="0"/>
              <a:t> Accessibility Documentation/Support: </a:t>
            </a:r>
            <a:r>
              <a:rPr lang="en-GB" dirty="0">
                <a:hlinkClick r:id="rId2"/>
              </a:rPr>
              <a:t>https://support.google.com/youtube/answer/189278?hl=en</a:t>
            </a:r>
            <a:endParaRPr lang="en-GB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9B7A7D3-8077-4BCD-914A-9352342917E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1929" y="1078712"/>
            <a:ext cx="3739342" cy="373934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91326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– Accessibility Features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28680" y="864158"/>
            <a:ext cx="3819525" cy="3555358"/>
          </a:xfrm>
        </p:spPr>
        <p:txBody>
          <a:bodyPr/>
          <a:lstStyle/>
          <a:p>
            <a:r>
              <a:rPr lang="en-GB" dirty="0"/>
              <a:t>Closed Captioning: Available from 3</a:t>
            </a:r>
            <a:r>
              <a:rPr lang="en-GB" baseline="30000" dirty="0"/>
              <a:t>rd</a:t>
            </a:r>
            <a:r>
              <a:rPr lang="en-GB" dirty="0"/>
              <a:t> party captioning providers. Ability to assign captioning duty to a participant.</a:t>
            </a:r>
          </a:p>
          <a:p>
            <a:r>
              <a:rPr lang="en-GB" dirty="0"/>
              <a:t>Keyboard Accessibility: Keyboard shortcuts available for navigation throughout platform.</a:t>
            </a:r>
          </a:p>
          <a:p>
            <a:r>
              <a:rPr lang="en-GB" dirty="0"/>
              <a:t>[Paid feature] Automatic Transcripts: Automatically generated, timestamped, downloadable and searchable transcripts available for recordings stored in the Zoom cloud.</a:t>
            </a:r>
          </a:p>
          <a:p>
            <a:r>
              <a:rPr lang="en-GB" dirty="0"/>
              <a:t>Screen Reader Support.</a:t>
            </a:r>
          </a:p>
          <a:p>
            <a:r>
              <a:rPr lang="en-GB" dirty="0"/>
              <a:t>Pin Video/Specific Speaker: Useful if interpreters are attending a meeting.</a:t>
            </a:r>
          </a:p>
          <a:p>
            <a:r>
              <a:rPr lang="en-GB" dirty="0"/>
              <a:t>Zoom Accessibility Documentation/Support: </a:t>
            </a:r>
            <a:r>
              <a:rPr lang="en-GB" dirty="0">
                <a:hlinkClick r:id="rId2"/>
              </a:rPr>
              <a:t>https://zoom.us/accessibility</a:t>
            </a:r>
            <a:endParaRPr lang="en-GB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9B7A7D3-8077-4BCD-914A-9352342917E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1929" y="1238846"/>
            <a:ext cx="3739342" cy="341907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59153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MS Teams – Accessibility Features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28680" y="691200"/>
            <a:ext cx="3819525" cy="3728316"/>
          </a:xfrm>
        </p:spPr>
        <p:txBody>
          <a:bodyPr/>
          <a:lstStyle/>
          <a:p>
            <a:r>
              <a:rPr lang="en-GB" dirty="0"/>
              <a:t>Closed Captions: Live auto-generated closed captions.</a:t>
            </a:r>
          </a:p>
          <a:p>
            <a:r>
              <a:rPr lang="en-GB" dirty="0"/>
              <a:t>Keyboard Accessibility: Keyboard shortcuts available for navigation throughout platform.</a:t>
            </a:r>
          </a:p>
          <a:p>
            <a:r>
              <a:rPr lang="en-GB" dirty="0"/>
              <a:t>Pin Participants/Specific Speakers: Useful if interpreters are attending a meeting.</a:t>
            </a:r>
          </a:p>
          <a:p>
            <a:r>
              <a:rPr lang="en-GB" dirty="0"/>
              <a:t>Immersive Reader: for Chat function etc.</a:t>
            </a:r>
          </a:p>
          <a:p>
            <a:r>
              <a:rPr lang="en-GB" dirty="0"/>
              <a:t>Zoom feature available across the entire platform.</a:t>
            </a:r>
          </a:p>
          <a:p>
            <a:r>
              <a:rPr lang="en-GB" dirty="0"/>
              <a:t>High Contrast Theme</a:t>
            </a:r>
          </a:p>
          <a:p>
            <a:r>
              <a:rPr lang="en-GB" dirty="0"/>
              <a:t>MS Teams Accessibility Documentation/Support: </a:t>
            </a:r>
            <a:r>
              <a:rPr lang="en-GB" dirty="0">
                <a:hlinkClick r:id="rId2"/>
              </a:rPr>
              <a:t>https://support.office.com/en-us/article/accessibility-overview-of-microsoft-teams-2d4009e7-1300-4766-87e8-7a217496c3d5</a:t>
            </a:r>
            <a:endParaRPr lang="en-GB" dirty="0"/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49B7A7D3-8077-4BCD-914A-9352342917E2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71929" y="1612904"/>
            <a:ext cx="3739342" cy="26709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195770401"/>
      </p:ext>
    </p:extLst>
  </p:cSld>
  <p:clrMapOvr>
    <a:masterClrMapping/>
  </p:clrMapOvr>
</p:sld>
</file>

<file path=ppt/theme/theme1.xml><?xml version="1.0" encoding="utf-8"?>
<a:theme xmlns:a="http://schemas.openxmlformats.org/drawingml/2006/main" name="TCD_PPT_Calibri_Option2a">
  <a:themeElements>
    <a:clrScheme name="Custom 5 1">
      <a:dk1>
        <a:srgbClr val="000000"/>
      </a:dk1>
      <a:lt1>
        <a:srgbClr val="FFFFFF"/>
      </a:lt1>
      <a:dk2>
        <a:srgbClr val="0070BB"/>
      </a:dk2>
      <a:lt2>
        <a:srgbClr val="FFFFFF"/>
      </a:lt2>
      <a:accent1>
        <a:srgbClr val="0070BB"/>
      </a:accent1>
      <a:accent2>
        <a:srgbClr val="0070BB"/>
      </a:accent2>
      <a:accent3>
        <a:srgbClr val="7C7C7C"/>
      </a:accent3>
      <a:accent4>
        <a:srgbClr val="A6A6A6"/>
      </a:accent4>
      <a:accent5>
        <a:srgbClr val="0070BB"/>
      </a:accent5>
      <a:accent6>
        <a:srgbClr val="0070BB"/>
      </a:accent6>
      <a:hlink>
        <a:srgbClr val="000000"/>
      </a:hlink>
      <a:folHlink>
        <a:srgbClr val="000000"/>
      </a:folHlink>
    </a:clrScheme>
    <a:fontScheme name="Trinity Colleg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BF3D40E7728D40B5D2681829837349" ma:contentTypeVersion="15" ma:contentTypeDescription="Create a new document." ma:contentTypeScope="" ma:versionID="0b9f378765780ae052d05280a75e156e">
  <xsd:schema xmlns:xsd="http://www.w3.org/2001/XMLSchema" xmlns:xs="http://www.w3.org/2001/XMLSchema" xmlns:p="http://schemas.microsoft.com/office/2006/metadata/properties" xmlns:ns1="http://schemas.microsoft.com/sharepoint/v3" xmlns:ns3="000bfec6-6371-4178-aa8b-a8fea5560082" xmlns:ns4="ed2bb9cd-ced2-4b4a-ace2-2742c1a3ae31" targetNamespace="http://schemas.microsoft.com/office/2006/metadata/properties" ma:root="true" ma:fieldsID="fb5122606f341ab098a279a89c3edb7a" ns1:_="" ns3:_="" ns4:_="">
    <xsd:import namespace="http://schemas.microsoft.com/sharepoint/v3"/>
    <xsd:import namespace="000bfec6-6371-4178-aa8b-a8fea5560082"/>
    <xsd:import namespace="ed2bb9cd-ced2-4b4a-ace2-2742c1a3ae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0bfec6-6371-4178-aa8b-a8fea5560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bb9cd-ced2-4b4a-ace2-2742c1a3ae3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F0FB07-C68F-4CE4-AFC2-B25BD27011C2}">
  <ds:schemaRefs>
    <ds:schemaRef ds:uri="http://purl.org/dc/terms/"/>
    <ds:schemaRef ds:uri="http://www.w3.org/XML/1998/namespace"/>
    <ds:schemaRef ds:uri="http://schemas.microsoft.com/sharepoint/v3"/>
    <ds:schemaRef ds:uri="http://schemas.microsoft.com/office/2006/documentManagement/types"/>
    <ds:schemaRef ds:uri="http://purl.org/dc/elements/1.1/"/>
    <ds:schemaRef ds:uri="000bfec6-6371-4178-aa8b-a8fea5560082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d2bb9cd-ced2-4b4a-ace2-2742c1a3ae31"/>
  </ds:schemaRefs>
</ds:datastoreItem>
</file>

<file path=customXml/itemProps2.xml><?xml version="1.0" encoding="utf-8"?>
<ds:datastoreItem xmlns:ds="http://schemas.openxmlformats.org/officeDocument/2006/customXml" ds:itemID="{B7C476E9-47EA-4663-8AE9-9D47EC61A3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553200-8A62-477E-96B2-1F3652263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00bfec6-6371-4178-aa8b-a8fea5560082"/>
    <ds:schemaRef ds:uri="ed2bb9cd-ced2-4b4a-ace2-2742c1a3a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TCD_PPT_Calibri_Option2a.potx</Template>
  <TotalTime>767</TotalTime>
  <Words>680</Words>
  <Application>Microsoft Office PowerPoint</Application>
  <PresentationFormat>On-screen Show (16:9)</PresentationFormat>
  <Paragraphs>64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Minion Pro</vt:lpstr>
      <vt:lpstr>TCD_PPT_Calibri_Option2a</vt:lpstr>
      <vt:lpstr>Social Media Accessibility</vt:lpstr>
      <vt:lpstr>Social Media Accessibility – Overview</vt:lpstr>
      <vt:lpstr>Top 5 Accessibility Tips</vt:lpstr>
      <vt:lpstr>Facebook</vt:lpstr>
      <vt:lpstr>Twitter</vt:lpstr>
      <vt:lpstr>Instagram</vt:lpstr>
      <vt:lpstr>Youtube</vt:lpstr>
      <vt:lpstr>Zoom – Accessibility Features</vt:lpstr>
      <vt:lpstr>MS Teams – Accessibility Features</vt:lpstr>
      <vt:lpstr>3 Things You Can Do Today</vt:lpstr>
      <vt:lpstr>Thank You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dtpgraphics</dc:creator>
  <cp:lastModifiedBy>Kevan O'Rourke</cp:lastModifiedBy>
  <cp:revision>49</cp:revision>
  <cp:lastPrinted>2014-12-16T10:33:11Z</cp:lastPrinted>
  <dcterms:created xsi:type="dcterms:W3CDTF">2013-07-29T09:34:50Z</dcterms:created>
  <dcterms:modified xsi:type="dcterms:W3CDTF">2020-04-28T14:05:27Z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0x01010037BF3D40E7728D40B5D2681829837349</vt:lpwstr>
  </property>
</Properties>
</file>